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3"/>
  </p:handoutMasterIdLst>
  <p:sldIdLst>
    <p:sldId id="256" r:id="rId2"/>
    <p:sldId id="257" r:id="rId3"/>
    <p:sldId id="258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69" r:id="rId12"/>
  </p:sldIdLst>
  <p:sldSz cx="9144000" cy="6858000" type="screen4x3"/>
  <p:notesSz cx="9144000" cy="6858000"/>
  <p:custDataLst>
    <p:tags r:id="rId14"/>
  </p:custDataLst>
  <p:defaultTextStyle>
    <a:defPPr>
      <a:defRPr lang="en-MY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  <a:srgbClr val="FFFF66"/>
    <a:srgbClr val="0066FF"/>
    <a:srgbClr val="3399FF"/>
    <a:srgbClr val="0099FF"/>
    <a:srgbClr val="0066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15" autoAdjust="0"/>
    <p:restoredTop sz="90929"/>
  </p:normalViewPr>
  <p:slideViewPr>
    <p:cSldViewPr>
      <p:cViewPr>
        <p:scale>
          <a:sx n="60" d="100"/>
          <a:sy n="60" d="100"/>
        </p:scale>
        <p:origin x="-576" y="-12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gs" Target="tags/tag1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image" Target="../media/image9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image" Target="../media/image14.wmf"/><Relationship Id="rId1" Type="http://schemas.openxmlformats.org/officeDocument/2006/relationships/image" Target="../media/image13.wmf"/><Relationship Id="rId5" Type="http://schemas.openxmlformats.org/officeDocument/2006/relationships/image" Target="../media/image17.wmf"/><Relationship Id="rId4" Type="http://schemas.openxmlformats.org/officeDocument/2006/relationships/image" Target="../media/image16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20.wmf"/><Relationship Id="rId2" Type="http://schemas.openxmlformats.org/officeDocument/2006/relationships/image" Target="../media/image19.wmf"/><Relationship Id="rId1" Type="http://schemas.openxmlformats.org/officeDocument/2006/relationships/image" Target="../media/image18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w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24.wmf"/><Relationship Id="rId2" Type="http://schemas.openxmlformats.org/officeDocument/2006/relationships/image" Target="../media/image23.wmf"/><Relationship Id="rId1" Type="http://schemas.openxmlformats.org/officeDocument/2006/relationships/image" Target="../media/image22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25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BE75FF9E-64BB-47D4-9915-5CDCC451B710}" type="datetimeFigureOut">
              <a:rPr lang="en-MY"/>
              <a:pPr>
                <a:defRPr/>
              </a:pPr>
              <a:t>4/8/2011</a:t>
            </a:fld>
            <a:endParaRPr lang="en-MY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180013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BEEFEE04-350B-43BE-9962-26CB06B885B7}" type="slidenum">
              <a:rPr lang="en-MY"/>
              <a:pPr>
                <a:defRPr/>
              </a:pPr>
              <a:t>‹#›</a:t>
            </a:fld>
            <a:endParaRPr lang="en-MY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8"/>
          <p:cNvSpPr>
            <a:spLocks noChangeShapeType="1"/>
          </p:cNvSpPr>
          <p:nvPr/>
        </p:nvSpPr>
        <p:spPr bwMode="auto">
          <a:xfrm>
            <a:off x="0" y="2133600"/>
            <a:ext cx="91440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MY">
              <a:cs typeface="+mn-cs"/>
            </a:endParaRPr>
          </a:p>
        </p:txBody>
      </p:sp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52400" y="0"/>
            <a:ext cx="8839200" cy="6858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MY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58750" y="1600200"/>
            <a:ext cx="8832850" cy="533400"/>
          </a:xfrm>
        </p:spPr>
        <p:txBody>
          <a:bodyPr/>
          <a:lstStyle>
            <a:lvl1pPr marL="0" indent="0">
              <a:buFontTx/>
              <a:buNone/>
              <a:defRPr>
                <a:solidFill>
                  <a:srgbClr val="0066CC"/>
                </a:solidFill>
              </a:defRPr>
            </a:lvl1pPr>
          </a:lstStyle>
          <a:p>
            <a:r>
              <a:rPr lang="en-US" smtClean="0"/>
              <a:t>Click to edit Master subtitle style</a:t>
            </a:r>
            <a:endParaRPr lang="en-MY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0" y="6400800"/>
            <a:ext cx="1905000" cy="457200"/>
          </a:xfrm>
        </p:spPr>
        <p:txBody>
          <a:bodyPr/>
          <a:lstStyle>
            <a:lvl1pPr>
              <a:defRPr>
                <a:solidFill>
                  <a:srgbClr val="0066CC"/>
                </a:solidFill>
              </a:defRPr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400800"/>
            <a:ext cx="2895600" cy="45720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7239000" y="6400800"/>
            <a:ext cx="1905000" cy="45720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3F9AEB4E-4EEF-483F-A981-2E75F0DCAA61}" type="slidenum">
              <a:rPr lang="en-MY"/>
              <a:pPr>
                <a:defRPr/>
              </a:pPr>
              <a:t>‹#›</a:t>
            </a:fld>
            <a:endParaRPr lang="en-MY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MY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M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7BE9E8-DC3C-4BC0-A754-64F7894D0848}" type="slidenum">
              <a:rPr lang="en-MY"/>
              <a:pPr>
                <a:defRPr/>
              </a:pPr>
              <a:t>‹#›</a:t>
            </a:fld>
            <a:endParaRPr lang="en-MY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MY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591F4A-ECBC-45A3-AFAA-1C7290EE23D5}" type="slidenum">
              <a:rPr lang="en-MY"/>
              <a:pPr>
                <a:defRPr/>
              </a:pPr>
              <a:t>‹#›</a:t>
            </a:fld>
            <a:endParaRPr lang="en-MY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MY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5400" y="838200"/>
            <a:ext cx="3810000" cy="5334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MY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57800" y="838200"/>
            <a:ext cx="3810000" cy="5334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MY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8D8007-2974-4FC7-90D3-5F9286186DBF}" type="slidenum">
              <a:rPr lang="en-MY"/>
              <a:pPr>
                <a:defRPr/>
              </a:pPr>
              <a:t>‹#›</a:t>
            </a:fld>
            <a:endParaRPr lang="en-MY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MY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MY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MY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0317A9-7525-4CC0-8011-2352B8D78FE9}" type="slidenum">
              <a:rPr lang="en-MY"/>
              <a:pPr>
                <a:defRPr/>
              </a:pPr>
              <a:t>‹#›</a:t>
            </a:fld>
            <a:endParaRPr lang="en-MY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MY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1D08EF-2932-46BB-BCB5-A3FA89555E5D}" type="slidenum">
              <a:rPr lang="en-MY"/>
              <a:pPr>
                <a:defRPr/>
              </a:pPr>
              <a:t>‹#›</a:t>
            </a:fld>
            <a:endParaRPr lang="en-MY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9E66F4-B2ED-4C55-A117-DD7D7F013A8F}" type="slidenum">
              <a:rPr lang="en-MY"/>
              <a:pPr>
                <a:defRPr/>
              </a:pPr>
              <a:t>‹#›</a:t>
            </a:fld>
            <a:endParaRPr lang="en-MY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MY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MY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8DCEFB-6921-4D8F-A3C3-580963BE6A98}" type="slidenum">
              <a:rPr lang="en-MY"/>
              <a:pPr>
                <a:defRPr/>
              </a:pPr>
              <a:t>‹#›</a:t>
            </a:fld>
            <a:endParaRPr lang="en-MY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MY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MY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2E0E44-58FA-4C32-92DE-C6598FF97A81}" type="slidenum">
              <a:rPr lang="en-MY"/>
              <a:pPr>
                <a:defRPr/>
              </a:pPr>
              <a:t>‹#›</a:t>
            </a:fld>
            <a:endParaRPr lang="en-MY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MY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M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B9D13F-0DCA-4FA0-8FF4-505909B24E4E}" type="slidenum">
              <a:rPr lang="en-MY"/>
              <a:pPr>
                <a:defRPr/>
              </a:pPr>
              <a:t>‹#›</a:t>
            </a:fld>
            <a:endParaRPr lang="en-MY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81850" y="0"/>
            <a:ext cx="1962150" cy="61722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MY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400" y="0"/>
            <a:ext cx="5734050" cy="61722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M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4A2334-2C99-49DC-9025-2FEC709B43DD}" type="slidenum">
              <a:rPr lang="en-MY"/>
              <a:pPr>
                <a:defRPr/>
              </a:pPr>
              <a:t>‹#›</a:t>
            </a:fld>
            <a:endParaRPr lang="en-MY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295400" y="0"/>
            <a:ext cx="78486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MY" smtClean="0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295400" y="838200"/>
            <a:ext cx="7772400" cy="533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MY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0" y="65532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chemeClr val="bg1"/>
                </a:solidFill>
                <a:cs typeface="+mn-cs"/>
              </a:defRPr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5532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cs typeface="+mn-cs"/>
              </a:defRPr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239000" y="65532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cs typeface="+mn-cs"/>
              </a:defRPr>
            </a:lvl1pPr>
          </a:lstStyle>
          <a:p>
            <a:pPr>
              <a:defRPr/>
            </a:pPr>
            <a:fld id="{D7ED4BDA-EFC6-4B44-A7D2-A500B7F5DCB7}" type="slidenum">
              <a:rPr lang="en-MY"/>
              <a:pPr>
                <a:defRPr/>
              </a:pPr>
              <a:t>‹#›</a:t>
            </a:fld>
            <a:endParaRPr lang="en-MY"/>
          </a:p>
        </p:txBody>
      </p:sp>
      <p:sp>
        <p:nvSpPr>
          <p:cNvPr id="1031" name="Line 7"/>
          <p:cNvSpPr>
            <a:spLocks noChangeShapeType="1"/>
          </p:cNvSpPr>
          <p:nvPr/>
        </p:nvSpPr>
        <p:spPr bwMode="auto">
          <a:xfrm>
            <a:off x="1295400" y="838200"/>
            <a:ext cx="7848600" cy="0"/>
          </a:xfrm>
          <a:prstGeom prst="line">
            <a:avLst/>
          </a:prstGeom>
          <a:noFill/>
          <a:ln w="38100">
            <a:solidFill>
              <a:srgbClr val="0066CC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MY">
              <a:cs typeface="+mn-cs"/>
            </a:endParaRPr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auto">
          <a:xfrm flipV="1">
            <a:off x="8458200" y="609600"/>
            <a:ext cx="685800" cy="228600"/>
          </a:xfrm>
          <a:prstGeom prst="rect">
            <a:avLst/>
          </a:prstGeom>
          <a:solidFill>
            <a:srgbClr val="0066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MY">
              <a:cs typeface="+mn-cs"/>
            </a:endParaRPr>
          </a:p>
        </p:txBody>
      </p:sp>
      <p:sp>
        <p:nvSpPr>
          <p:cNvPr id="1033" name="Rectangle 9"/>
          <p:cNvSpPr>
            <a:spLocks noChangeArrowheads="1"/>
          </p:cNvSpPr>
          <p:nvPr/>
        </p:nvSpPr>
        <p:spPr bwMode="auto">
          <a:xfrm>
            <a:off x="1295400" y="6324600"/>
            <a:ext cx="7848600" cy="228600"/>
          </a:xfrm>
          <a:prstGeom prst="rect">
            <a:avLst/>
          </a:prstGeom>
          <a:solidFill>
            <a:srgbClr val="0066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MY">
              <a:cs typeface="+mn-cs"/>
            </a:endParaRPr>
          </a:p>
        </p:txBody>
      </p:sp>
      <p:sp>
        <p:nvSpPr>
          <p:cNvPr id="1034" name="Text Box 10"/>
          <p:cNvSpPr txBox="1">
            <a:spLocks noChangeArrowheads="1"/>
          </p:cNvSpPr>
          <p:nvPr/>
        </p:nvSpPr>
        <p:spPr bwMode="auto">
          <a:xfrm>
            <a:off x="1295400" y="6248400"/>
            <a:ext cx="78486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  <a:defRPr/>
            </a:pPr>
            <a:r>
              <a:rPr lang="en-MY" sz="1600">
                <a:solidFill>
                  <a:schemeClr val="bg1"/>
                </a:solidFill>
                <a:latin typeface="OCR A Extended" pitchFamily="50" charset="0"/>
                <a:cs typeface="+mn-cs"/>
              </a:rPr>
              <a:t>WWW.YOUR-COMPANY-URL.COM</a:t>
            </a:r>
          </a:p>
        </p:txBody>
      </p:sp>
      <p:pic>
        <p:nvPicPr>
          <p:cNvPr id="8203" name="Picture 11" descr="Z:\newtek\_backgrounds_1.02\Tim\powerpoint templates\21-40\excellence in technology\elements\finger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5943600" y="6421438"/>
            <a:ext cx="339725" cy="360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85" r:id="rId2"/>
    <p:sldLayoutId id="2147483686" r:id="rId3"/>
    <p:sldLayoutId id="2147483687" r:id="rId4"/>
    <p:sldLayoutId id="2147483688" r:id="rId5"/>
    <p:sldLayoutId id="2147483689" r:id="rId6"/>
    <p:sldLayoutId id="2147483690" r:id="rId7"/>
    <p:sldLayoutId id="2147483691" r:id="rId8"/>
    <p:sldLayoutId id="2147483692" r:id="rId9"/>
    <p:sldLayoutId id="2147483693" r:id="rId10"/>
    <p:sldLayoutId id="2147483694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Haettenschweiler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Haettenschweiler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Haettenschweiler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Haettenschweiler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Haettenschweiler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Haettenschweiler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Haettenschweiler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Haettenschweiler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4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slide" Target="slide2.xml"/><Relationship Id="rId4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5.xml"/><Relationship Id="rId3" Type="http://schemas.openxmlformats.org/officeDocument/2006/relationships/image" Target="../media/image4.jpeg"/><Relationship Id="rId7" Type="http://schemas.openxmlformats.org/officeDocument/2006/relationships/slide" Target="slide4.xml"/><Relationship Id="rId12" Type="http://schemas.openxmlformats.org/officeDocument/2006/relationships/slide" Target="slide10.xm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11" Type="http://schemas.openxmlformats.org/officeDocument/2006/relationships/slide" Target="slide9.xml"/><Relationship Id="rId5" Type="http://schemas.openxmlformats.org/officeDocument/2006/relationships/slide" Target="slide3.xml"/><Relationship Id="rId10" Type="http://schemas.openxmlformats.org/officeDocument/2006/relationships/slide" Target="slide7.xml"/><Relationship Id="rId4" Type="http://schemas.openxmlformats.org/officeDocument/2006/relationships/image" Target="../media/image5.jpeg"/><Relationship Id="rId9" Type="http://schemas.openxmlformats.org/officeDocument/2006/relationships/slide" Target="slide6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5.xml"/><Relationship Id="rId13" Type="http://schemas.openxmlformats.org/officeDocument/2006/relationships/slide" Target="slide2.xml"/><Relationship Id="rId3" Type="http://schemas.openxmlformats.org/officeDocument/2006/relationships/image" Target="../media/image4.jpeg"/><Relationship Id="rId7" Type="http://schemas.openxmlformats.org/officeDocument/2006/relationships/slide" Target="slide4.xml"/><Relationship Id="rId12" Type="http://schemas.openxmlformats.org/officeDocument/2006/relationships/slide" Target="slide10.xm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6" Type="http://schemas.openxmlformats.org/officeDocument/2006/relationships/slide" Target="slide3.xml"/><Relationship Id="rId11" Type="http://schemas.openxmlformats.org/officeDocument/2006/relationships/slide" Target="slide9.xml"/><Relationship Id="rId5" Type="http://schemas.openxmlformats.org/officeDocument/2006/relationships/audio" Target="../media/audio1.wav"/><Relationship Id="rId10" Type="http://schemas.openxmlformats.org/officeDocument/2006/relationships/slide" Target="slide7.xml"/><Relationship Id="rId4" Type="http://schemas.openxmlformats.org/officeDocument/2006/relationships/image" Target="../media/image5.jpeg"/><Relationship Id="rId9" Type="http://schemas.openxmlformats.org/officeDocument/2006/relationships/slide" Target="slide6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13" Type="http://schemas.openxmlformats.org/officeDocument/2006/relationships/slide" Target="slide9.xml"/><Relationship Id="rId3" Type="http://schemas.openxmlformats.org/officeDocument/2006/relationships/image" Target="../media/image8.jpeg"/><Relationship Id="rId7" Type="http://schemas.openxmlformats.org/officeDocument/2006/relationships/oleObject" Target="file:///C:\Users\NBLJTP\Desktop\PengurusanSumber\Casper.pps" TargetMode="External"/><Relationship Id="rId12" Type="http://schemas.openxmlformats.org/officeDocument/2006/relationships/slide" Target="slide7.xml"/><Relationship Id="rId2" Type="http://schemas.openxmlformats.org/officeDocument/2006/relationships/slideLayout" Target="../slideLayouts/slideLayout2.xml"/><Relationship Id="rId16" Type="http://schemas.openxmlformats.org/officeDocument/2006/relationships/slide" Target="slide4.xml"/><Relationship Id="rId1" Type="http://schemas.openxmlformats.org/officeDocument/2006/relationships/vmlDrawing" Target="../drawings/vmlDrawing1.vml"/><Relationship Id="rId6" Type="http://schemas.openxmlformats.org/officeDocument/2006/relationships/oleObject" Target="file:///C:\Users\NBLJTP\Desktop\PengurusanSumber\Kesesuaian%20media.pps" TargetMode="External"/><Relationship Id="rId11" Type="http://schemas.openxmlformats.org/officeDocument/2006/relationships/slide" Target="slide6.xml"/><Relationship Id="rId5" Type="http://schemas.openxmlformats.org/officeDocument/2006/relationships/image" Target="../media/image5.jpeg"/><Relationship Id="rId15" Type="http://schemas.openxmlformats.org/officeDocument/2006/relationships/slide" Target="slide2.xml"/><Relationship Id="rId10" Type="http://schemas.openxmlformats.org/officeDocument/2006/relationships/slide" Target="slide5.xml"/><Relationship Id="rId4" Type="http://schemas.openxmlformats.org/officeDocument/2006/relationships/image" Target="../media/image4.jpeg"/><Relationship Id="rId9" Type="http://schemas.openxmlformats.org/officeDocument/2006/relationships/slide" Target="slide3.xml"/><Relationship Id="rId14" Type="http://schemas.openxmlformats.org/officeDocument/2006/relationships/slide" Target="slide10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Borang%20Penilaian.doc" TargetMode="External"/><Relationship Id="rId13" Type="http://schemas.openxmlformats.org/officeDocument/2006/relationships/slide" Target="slide7.xml"/><Relationship Id="rId3" Type="http://schemas.openxmlformats.org/officeDocument/2006/relationships/image" Target="../media/image8.jpeg"/><Relationship Id="rId7" Type="http://schemas.openxmlformats.org/officeDocument/2006/relationships/audio" Target="../media/audio1.wav"/><Relationship Id="rId12" Type="http://schemas.openxmlformats.org/officeDocument/2006/relationships/slide" Target="slide6.xml"/><Relationship Id="rId17" Type="http://schemas.openxmlformats.org/officeDocument/2006/relationships/slide" Target="slide4.xml"/><Relationship Id="rId2" Type="http://schemas.openxmlformats.org/officeDocument/2006/relationships/slideLayout" Target="../slideLayouts/slideLayout2.xml"/><Relationship Id="rId16" Type="http://schemas.openxmlformats.org/officeDocument/2006/relationships/slide" Target="slide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5.jpeg"/><Relationship Id="rId11" Type="http://schemas.openxmlformats.org/officeDocument/2006/relationships/slide" Target="slide5.xml"/><Relationship Id="rId5" Type="http://schemas.openxmlformats.org/officeDocument/2006/relationships/image" Target="../media/image4.jpeg"/><Relationship Id="rId15" Type="http://schemas.openxmlformats.org/officeDocument/2006/relationships/slide" Target="slide10.xml"/><Relationship Id="rId10" Type="http://schemas.openxmlformats.org/officeDocument/2006/relationships/slide" Target="slide3.xml"/><Relationship Id="rId4" Type="http://schemas.openxmlformats.org/officeDocument/2006/relationships/image" Target="../media/image12.gif"/><Relationship Id="rId9" Type="http://schemas.openxmlformats.org/officeDocument/2006/relationships/oleObject" Target="file:///C:\Users\NBLJTP\Desktop\PengurusanSumber\Borang%20Penilaian.doc" TargetMode="External"/><Relationship Id="rId14" Type="http://schemas.openxmlformats.org/officeDocument/2006/relationships/slide" Target="slide9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oleObject" Target="file:///C:\Users\NBLJTP\Desktop\PengurusanSumber\How%20the%20Bodyworks-R.ppt" TargetMode="External"/><Relationship Id="rId13" Type="http://schemas.openxmlformats.org/officeDocument/2006/relationships/slide" Target="slide5.xml"/><Relationship Id="rId18" Type="http://schemas.openxmlformats.org/officeDocument/2006/relationships/slide" Target="slide2.xml"/><Relationship Id="rId3" Type="http://schemas.openxmlformats.org/officeDocument/2006/relationships/image" Target="../media/image8.jpeg"/><Relationship Id="rId7" Type="http://schemas.openxmlformats.org/officeDocument/2006/relationships/oleObject" Target="file:///C:\Users\NBLJTP\Desktop\PengurusanSumber\Tanaman%20hiasan.ppt" TargetMode="External"/><Relationship Id="rId12" Type="http://schemas.openxmlformats.org/officeDocument/2006/relationships/slide" Target="slide3.xml"/><Relationship Id="rId17" Type="http://schemas.openxmlformats.org/officeDocument/2006/relationships/slide" Target="slide10.xml"/><Relationship Id="rId2" Type="http://schemas.openxmlformats.org/officeDocument/2006/relationships/slideLayout" Target="../slideLayouts/slideLayout2.xml"/><Relationship Id="rId16" Type="http://schemas.openxmlformats.org/officeDocument/2006/relationships/slide" Target="slide9.xml"/><Relationship Id="rId1" Type="http://schemas.openxmlformats.org/officeDocument/2006/relationships/vmlDrawing" Target="../drawings/vmlDrawing3.vml"/><Relationship Id="rId6" Type="http://schemas.openxmlformats.org/officeDocument/2006/relationships/oleObject" Target="file:///C:\Users\NBLJTP\Desktop\PengurusanSumber\Courseware%20ZurizanZ-PP%2097-2003.ppt" TargetMode="External"/><Relationship Id="rId11" Type="http://schemas.openxmlformats.org/officeDocument/2006/relationships/audio" Target="../media/audio1.wav"/><Relationship Id="rId5" Type="http://schemas.openxmlformats.org/officeDocument/2006/relationships/image" Target="../media/image5.jpeg"/><Relationship Id="rId15" Type="http://schemas.openxmlformats.org/officeDocument/2006/relationships/slide" Target="slide7.xml"/><Relationship Id="rId10" Type="http://schemas.openxmlformats.org/officeDocument/2006/relationships/oleObject" Target="file:///C:\Users\NBLJTP\Desktop\PengurusanSumber\The%20Food%20Guide%20Pyramid.ppt" TargetMode="External"/><Relationship Id="rId19" Type="http://schemas.openxmlformats.org/officeDocument/2006/relationships/slide" Target="slide4.xml"/><Relationship Id="rId4" Type="http://schemas.openxmlformats.org/officeDocument/2006/relationships/image" Target="../media/image4.jpeg"/><Relationship Id="rId9" Type="http://schemas.openxmlformats.org/officeDocument/2006/relationships/oleObject" Target="file:///C:\Users\NBLJTP\Desktop\PengurusanSumber\Presentation1.ppt" TargetMode="External"/><Relationship Id="rId14" Type="http://schemas.openxmlformats.org/officeDocument/2006/relationships/slide" Target="slide6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STORY_BOARD_6308.doc" TargetMode="External"/><Relationship Id="rId13" Type="http://schemas.openxmlformats.org/officeDocument/2006/relationships/slide" Target="slide5.xml"/><Relationship Id="rId18" Type="http://schemas.openxmlformats.org/officeDocument/2006/relationships/slide" Target="slide2.xml"/><Relationship Id="rId3" Type="http://schemas.openxmlformats.org/officeDocument/2006/relationships/image" Target="../media/image8.jpeg"/><Relationship Id="rId7" Type="http://schemas.openxmlformats.org/officeDocument/2006/relationships/audio" Target="../media/audio1.wav"/><Relationship Id="rId12" Type="http://schemas.openxmlformats.org/officeDocument/2006/relationships/slide" Target="slide3.xml"/><Relationship Id="rId17" Type="http://schemas.openxmlformats.org/officeDocument/2006/relationships/slide" Target="slide10.xml"/><Relationship Id="rId2" Type="http://schemas.openxmlformats.org/officeDocument/2006/relationships/slideLayout" Target="../slideLayouts/slideLayout2.xml"/><Relationship Id="rId16" Type="http://schemas.openxmlformats.org/officeDocument/2006/relationships/slide" Target="slide9.xml"/><Relationship Id="rId1" Type="http://schemas.openxmlformats.org/officeDocument/2006/relationships/vmlDrawing" Target="../drawings/vmlDrawing4.vml"/><Relationship Id="rId6" Type="http://schemas.openxmlformats.org/officeDocument/2006/relationships/oleObject" Target="file:///C:\Users\NBLJTP\Desktop\PengurusanSumber\Papan%20Cerita.ppt" TargetMode="External"/><Relationship Id="rId11" Type="http://schemas.openxmlformats.org/officeDocument/2006/relationships/oleObject" Target="file:///C:\Users\NBLJTP\Desktop\PengurusanSumber\Storyboard_Templates.doc" TargetMode="External"/><Relationship Id="rId5" Type="http://schemas.openxmlformats.org/officeDocument/2006/relationships/image" Target="../media/image5.jpeg"/><Relationship Id="rId15" Type="http://schemas.openxmlformats.org/officeDocument/2006/relationships/slide" Target="slide7.xml"/><Relationship Id="rId10" Type="http://schemas.openxmlformats.org/officeDocument/2006/relationships/hyperlink" Target="Storyboard_Templates.doc" TargetMode="External"/><Relationship Id="rId19" Type="http://schemas.openxmlformats.org/officeDocument/2006/relationships/slide" Target="slide4.xml"/><Relationship Id="rId4" Type="http://schemas.openxmlformats.org/officeDocument/2006/relationships/image" Target="../media/image4.jpeg"/><Relationship Id="rId9" Type="http://schemas.openxmlformats.org/officeDocument/2006/relationships/oleObject" Target="file:///C:\Users\NBLJTP\Desktop\PengurusanSumber\STORY_BOARD_6308.doc" TargetMode="External"/><Relationship Id="rId14" Type="http://schemas.openxmlformats.org/officeDocument/2006/relationships/slide" Target="slide6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oleObject" Target="file:///C:\Users\NBLJTP\Desktop\PengurusanSumber\Ringkasan%20maklumat%20dalam%20slaid.docx" TargetMode="External"/><Relationship Id="rId13" Type="http://schemas.openxmlformats.org/officeDocument/2006/relationships/slide" Target="slide9.xml"/><Relationship Id="rId3" Type="http://schemas.openxmlformats.org/officeDocument/2006/relationships/image" Target="../media/image8.jpeg"/><Relationship Id="rId7" Type="http://schemas.openxmlformats.org/officeDocument/2006/relationships/hyperlink" Target="Ringkasan%20maklumat%20dalam%20slaid.docx" TargetMode="External"/><Relationship Id="rId12" Type="http://schemas.openxmlformats.org/officeDocument/2006/relationships/slide" Target="slide7.xml"/><Relationship Id="rId2" Type="http://schemas.openxmlformats.org/officeDocument/2006/relationships/slideLayout" Target="../slideLayouts/slideLayout2.xml"/><Relationship Id="rId16" Type="http://schemas.openxmlformats.org/officeDocument/2006/relationships/slide" Target="slide4.xml"/><Relationship Id="rId1" Type="http://schemas.openxmlformats.org/officeDocument/2006/relationships/vmlDrawing" Target="../drawings/vmlDrawing5.vml"/><Relationship Id="rId6" Type="http://schemas.openxmlformats.org/officeDocument/2006/relationships/audio" Target="../media/audio1.wav"/><Relationship Id="rId11" Type="http://schemas.openxmlformats.org/officeDocument/2006/relationships/slide" Target="slide6.xml"/><Relationship Id="rId5" Type="http://schemas.openxmlformats.org/officeDocument/2006/relationships/image" Target="../media/image5.jpeg"/><Relationship Id="rId15" Type="http://schemas.openxmlformats.org/officeDocument/2006/relationships/slide" Target="slide2.xml"/><Relationship Id="rId10" Type="http://schemas.openxmlformats.org/officeDocument/2006/relationships/slide" Target="slide5.xml"/><Relationship Id="rId4" Type="http://schemas.openxmlformats.org/officeDocument/2006/relationships/image" Target="../media/image4.jpeg"/><Relationship Id="rId9" Type="http://schemas.openxmlformats.org/officeDocument/2006/relationships/slide" Target="slide3.xml"/><Relationship Id="rId14" Type="http://schemas.openxmlformats.org/officeDocument/2006/relationships/slide" Target="slide10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oleObject" Target="file:///C:\Users\NBLJTP\Desktop\PengurusanSumber\Nota%20PPT.docx" TargetMode="External"/><Relationship Id="rId13" Type="http://schemas.openxmlformats.org/officeDocument/2006/relationships/slide" Target="slide6.xml"/><Relationship Id="rId18" Type="http://schemas.openxmlformats.org/officeDocument/2006/relationships/slide" Target="slide4.xml"/><Relationship Id="rId3" Type="http://schemas.openxmlformats.org/officeDocument/2006/relationships/image" Target="../media/image8.jpeg"/><Relationship Id="rId7" Type="http://schemas.openxmlformats.org/officeDocument/2006/relationships/hyperlink" Target="Nota%20PPT.docx" TargetMode="External"/><Relationship Id="rId12" Type="http://schemas.openxmlformats.org/officeDocument/2006/relationships/slide" Target="slide5.xml"/><Relationship Id="rId17" Type="http://schemas.openxmlformats.org/officeDocument/2006/relationships/slide" Target="slide2.xml"/><Relationship Id="rId2" Type="http://schemas.openxmlformats.org/officeDocument/2006/relationships/slideLayout" Target="../slideLayouts/slideLayout2.xml"/><Relationship Id="rId16" Type="http://schemas.openxmlformats.org/officeDocument/2006/relationships/slide" Target="slide10.xml"/><Relationship Id="rId1" Type="http://schemas.openxmlformats.org/officeDocument/2006/relationships/vmlDrawing" Target="../drawings/vmlDrawing6.vml"/><Relationship Id="rId6" Type="http://schemas.openxmlformats.org/officeDocument/2006/relationships/audio" Target="../media/audio1.wav"/><Relationship Id="rId11" Type="http://schemas.openxmlformats.org/officeDocument/2006/relationships/slide" Target="slide3.xml"/><Relationship Id="rId5" Type="http://schemas.openxmlformats.org/officeDocument/2006/relationships/image" Target="../media/image5.jpeg"/><Relationship Id="rId15" Type="http://schemas.openxmlformats.org/officeDocument/2006/relationships/slide" Target="slide9.xml"/><Relationship Id="rId10" Type="http://schemas.openxmlformats.org/officeDocument/2006/relationships/oleObject" Target="file:///C:\Users\NBLJTP\Desktop\PengurusanSumber\powerpoint-quick-reference-2007.pdf" TargetMode="External"/><Relationship Id="rId19" Type="http://schemas.openxmlformats.org/officeDocument/2006/relationships/oleObject" Target="file:///C:\Users\NBLJTP\Desktop\PengurusanSumber\Modul%20Membina%20Powerpoint.ppt" TargetMode="External"/><Relationship Id="rId4" Type="http://schemas.openxmlformats.org/officeDocument/2006/relationships/image" Target="../media/image4.jpeg"/><Relationship Id="rId9" Type="http://schemas.openxmlformats.org/officeDocument/2006/relationships/hyperlink" Target="powerpoint-quick-reference-2007.pdf" TargetMode="External"/><Relationship Id="rId14" Type="http://schemas.openxmlformats.org/officeDocument/2006/relationships/slide" Target="slide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slide" Target="slide3.xml"/><Relationship Id="rId13" Type="http://schemas.openxmlformats.org/officeDocument/2006/relationships/slide" Target="slide10.xml"/><Relationship Id="rId3" Type="http://schemas.openxmlformats.org/officeDocument/2006/relationships/image" Target="../media/image8.jpeg"/><Relationship Id="rId7" Type="http://schemas.openxmlformats.org/officeDocument/2006/relationships/audio" Target="../media/audio1.wav"/><Relationship Id="rId12" Type="http://schemas.openxmlformats.org/officeDocument/2006/relationships/slide" Target="slide9.xml"/><Relationship Id="rId2" Type="http://schemas.openxmlformats.org/officeDocument/2006/relationships/slideLayout" Target="../slideLayouts/slideLayout2.xml"/><Relationship Id="rId16" Type="http://schemas.openxmlformats.org/officeDocument/2006/relationships/oleObject" Target="file:///C:\Users\NBLJTP\Desktop\PengurusanSumber\PENILAIAN%20COURSEWARE.docx" TargetMode="External"/><Relationship Id="rId1" Type="http://schemas.openxmlformats.org/officeDocument/2006/relationships/vmlDrawing" Target="../drawings/vmlDrawing7.vml"/><Relationship Id="rId6" Type="http://schemas.openxmlformats.org/officeDocument/2006/relationships/slide" Target="slide2.xml"/><Relationship Id="rId11" Type="http://schemas.openxmlformats.org/officeDocument/2006/relationships/slide" Target="slide7.xml"/><Relationship Id="rId5" Type="http://schemas.openxmlformats.org/officeDocument/2006/relationships/image" Target="../media/image5.jpeg"/><Relationship Id="rId15" Type="http://schemas.openxmlformats.org/officeDocument/2006/relationships/hyperlink" Target="PENILAIAN%20COURSEWARE.docx" TargetMode="External"/><Relationship Id="rId10" Type="http://schemas.openxmlformats.org/officeDocument/2006/relationships/slide" Target="slide6.xml"/><Relationship Id="rId4" Type="http://schemas.openxmlformats.org/officeDocument/2006/relationships/image" Target="../media/image4.jpeg"/><Relationship Id="rId9" Type="http://schemas.openxmlformats.org/officeDocument/2006/relationships/slide" Target="slide5.xml"/><Relationship Id="rId14" Type="http://schemas.openxmlformats.org/officeDocument/2006/relationships/slide" Target="slide4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slide" Target="slide5.xml"/><Relationship Id="rId3" Type="http://schemas.openxmlformats.org/officeDocument/2006/relationships/image" Target="../media/image4.jpeg"/><Relationship Id="rId7" Type="http://schemas.openxmlformats.org/officeDocument/2006/relationships/slide" Target="slide3.xml"/><Relationship Id="rId12" Type="http://schemas.openxmlformats.org/officeDocument/2006/relationships/slide" Target="slide10.xm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1.wav"/><Relationship Id="rId11" Type="http://schemas.openxmlformats.org/officeDocument/2006/relationships/slide" Target="slide9.xml"/><Relationship Id="rId5" Type="http://schemas.openxmlformats.org/officeDocument/2006/relationships/slide" Target="slide2.xml"/><Relationship Id="rId10" Type="http://schemas.openxmlformats.org/officeDocument/2006/relationships/slide" Target="slide7.xml"/><Relationship Id="rId4" Type="http://schemas.openxmlformats.org/officeDocument/2006/relationships/image" Target="../media/image5.jpeg"/><Relationship Id="rId9" Type="http://schemas.openxmlformats.org/officeDocument/2006/relationships/slide" Target="slide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en-US" sz="4400" smtClean="0"/>
              <a:t>PENGURUSAN SUMBER</a:t>
            </a:r>
            <a:endParaRPr lang="en-MY" sz="4400" smtClean="0"/>
          </a:p>
        </p:txBody>
      </p:sp>
      <p:sp>
        <p:nvSpPr>
          <p:cNvPr id="8" name="Rectangle 7"/>
          <p:cNvSpPr/>
          <p:nvPr/>
        </p:nvSpPr>
        <p:spPr>
          <a:xfrm>
            <a:off x="0" y="5876925"/>
            <a:ext cx="9144000" cy="792163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</a:rPr>
              <a:t>Oleh: Noemi </a:t>
            </a:r>
            <a:r>
              <a:rPr lang="en-US" sz="2000" dirty="0" err="1">
                <a:solidFill>
                  <a:schemeClr val="tx1"/>
                </a:solidFill>
              </a:rPr>
              <a:t>Linus</a:t>
            </a:r>
            <a:endParaRPr lang="en-US" sz="2000" dirty="0">
              <a:solidFill>
                <a:schemeClr val="tx1"/>
              </a:solidFill>
            </a:endParaRPr>
          </a:p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</a:rPr>
              <a:t>Jabatan Teknologi Pendidikan</a:t>
            </a:r>
            <a:endParaRPr lang="en-MY" sz="3600" dirty="0">
              <a:solidFill>
                <a:schemeClr val="tx1"/>
              </a:solidFill>
            </a:endParaRPr>
          </a:p>
        </p:txBody>
      </p:sp>
      <p:pic>
        <p:nvPicPr>
          <p:cNvPr id="10244" name="Picture 8" descr="label tajuk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22963" y="0"/>
            <a:ext cx="3221037" cy="73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5" name="Picture 9" descr="LOGO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92725" y="0"/>
            <a:ext cx="581025" cy="692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6" name="Picture 11" descr="tp2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850" y="2349500"/>
            <a:ext cx="32988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7" name="Rectangle 12"/>
          <p:cNvSpPr>
            <a:spLocks noChangeArrowheads="1"/>
          </p:cNvSpPr>
          <p:nvPr/>
        </p:nvSpPr>
        <p:spPr bwMode="auto">
          <a:xfrm>
            <a:off x="3708400" y="2708275"/>
            <a:ext cx="5219700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MY" sz="3600">
                <a:latin typeface="Franklin Gothic Demi Cond" pitchFamily="34" charset="0"/>
              </a:rPr>
              <a:t>MODUL: </a:t>
            </a:r>
          </a:p>
          <a:p>
            <a:pPr algn="ctr"/>
            <a:r>
              <a:rPr lang="en-MY" sz="3600">
                <a:latin typeface="Franklin Gothic Demi Cond" pitchFamily="34" charset="0"/>
              </a:rPr>
              <a:t>Pembangunan Courseware Berasaskan Contoh</a:t>
            </a:r>
          </a:p>
          <a:p>
            <a:pPr algn="ctr"/>
            <a:endParaRPr lang="en-US" sz="3600">
              <a:latin typeface="Franklin Gothic Demi Cond" pitchFamily="34" charset="0"/>
            </a:endParaRPr>
          </a:p>
        </p:txBody>
      </p:sp>
      <p:sp>
        <p:nvSpPr>
          <p:cNvPr id="11" name="Rounded Rectangle 10">
            <a:hlinkClick r:id="rId5" action="ppaction://hlinksldjump" highlightClick="1">
              <a:snd r:embed="rId6" name="click.wav"/>
            </a:hlinkClick>
          </p:cNvPr>
          <p:cNvSpPr/>
          <p:nvPr/>
        </p:nvSpPr>
        <p:spPr>
          <a:xfrm>
            <a:off x="5868144" y="4581128"/>
            <a:ext cx="1296144" cy="576064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dirty="0"/>
              <a:t>Masuk</a:t>
            </a:r>
            <a:endParaRPr lang="en-MY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0" y="0"/>
            <a:ext cx="4067175" cy="1079500"/>
          </a:xfrm>
        </p:spPr>
        <p:txBody>
          <a:bodyPr/>
          <a:lstStyle/>
          <a:p>
            <a:pPr eaLnBrk="1" hangingPunct="1"/>
            <a:r>
              <a:rPr lang="en-MY" sz="3600" smtClean="0"/>
              <a:t>Pembangunan Courseware Berasakan Contoh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Pengenalan</a:t>
            </a:r>
          </a:p>
        </p:txBody>
      </p:sp>
      <p:sp>
        <p:nvSpPr>
          <p:cNvPr id="11268" name="Rectangle 7"/>
          <p:cNvSpPr>
            <a:spLocks noChangeArrowheads="1"/>
          </p:cNvSpPr>
          <p:nvPr/>
        </p:nvSpPr>
        <p:spPr bwMode="auto">
          <a:xfrm>
            <a:off x="1692275" y="2492375"/>
            <a:ext cx="5759450" cy="3894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just"/>
            <a:r>
              <a:rPr lang="en-US" sz="1300">
                <a:latin typeface="Arial" pitchFamily="34" charset="0"/>
                <a:cs typeface="Times New Roman" pitchFamily="18" charset="0"/>
              </a:rPr>
              <a:t>Modul ini diwujudkan untuk membantu pelatih-pelatih KPLI (SR) membangunkan courseware yang berasakan mata pelajaran yang diajar (minor/major) dengan menggunakan perisian PowerPoint. Modul ini terbahagi kepada tujuh aktiviti. Setiap aktiviti akan membantu guru pelatih secara hands on untuk menyelesaikan tugasan KKBI.</a:t>
            </a:r>
          </a:p>
          <a:p>
            <a:pPr algn="just"/>
            <a:endParaRPr lang="en-US" sz="1300">
              <a:latin typeface="Arial" pitchFamily="34" charset="0"/>
              <a:cs typeface="Times New Roman" pitchFamily="18" charset="0"/>
            </a:endParaRPr>
          </a:p>
          <a:p>
            <a:r>
              <a:rPr lang="en-MY" sz="1300">
                <a:latin typeface="Arial" pitchFamily="34" charset="0"/>
              </a:rPr>
              <a:t>Objektif :</a:t>
            </a:r>
          </a:p>
          <a:p>
            <a:r>
              <a:rPr lang="en-MY" sz="1300">
                <a:latin typeface="Arial" pitchFamily="34" charset="0"/>
              </a:rPr>
              <a:t>Setelah menjalani modul ini peserta akan dapat;</a:t>
            </a:r>
          </a:p>
          <a:p>
            <a:r>
              <a:rPr lang="en-MY" sz="1300">
                <a:latin typeface="Arial" pitchFamily="34" charset="0"/>
              </a:rPr>
              <a:t>Menggunakan perisian Microsoft Office PowerPoint untuk menyediakan pakej pengajaran dan pembelajaran dalam mata pelajaran yang diajar yang sesuai untuk digunakan di dalam satu sesi pengajaran pembelajaran.</a:t>
            </a:r>
          </a:p>
          <a:p>
            <a:endParaRPr lang="en-US" sz="1300">
              <a:latin typeface="Arial" pitchFamily="34" charset="0"/>
            </a:endParaRPr>
          </a:p>
          <a:p>
            <a:r>
              <a:rPr lang="en-MY" sz="1300">
                <a:latin typeface="Arial" pitchFamily="34" charset="0"/>
              </a:rPr>
              <a:t>Keperluan :</a:t>
            </a:r>
          </a:p>
          <a:p>
            <a:r>
              <a:rPr lang="en-MY" sz="1300">
                <a:latin typeface="Arial" pitchFamily="34" charset="0"/>
              </a:rPr>
              <a:t>1. Set komputer multimedia berserta mikrofon dan pencetak.</a:t>
            </a:r>
          </a:p>
          <a:p>
            <a:r>
              <a:rPr lang="en-MY" sz="1300">
                <a:latin typeface="Arial" pitchFamily="34" charset="0"/>
              </a:rPr>
              <a:t>2. Perisian Microsoft Office XP yang telah diinstall sepenuhnya.</a:t>
            </a:r>
          </a:p>
          <a:p>
            <a:r>
              <a:rPr lang="en-MY" sz="1300">
                <a:latin typeface="Arial" pitchFamily="34" charset="0"/>
              </a:rPr>
              <a:t>3. Fail-fail sokongan (Audio, Video, Animasi, Teks, Grafik).</a:t>
            </a:r>
          </a:p>
          <a:p>
            <a:r>
              <a:rPr lang="en-MY" sz="1300">
                <a:latin typeface="Arial" pitchFamily="34" charset="0"/>
              </a:rPr>
              <a:t>4. Huraian sukatan pelajaran mata pelajaran yang dipilih.</a:t>
            </a:r>
          </a:p>
          <a:p>
            <a:r>
              <a:rPr lang="en-MY" sz="1300">
                <a:latin typeface="Arial" pitchFamily="34" charset="0"/>
              </a:rPr>
              <a:t>5. Buku teks serta sumber maklumat yang lain seperti courseware.</a:t>
            </a:r>
          </a:p>
          <a:p>
            <a:r>
              <a:rPr lang="en-MY" sz="1300">
                <a:latin typeface="Arial" pitchFamily="34" charset="0"/>
              </a:rPr>
              <a:t>6. CD/DVD untuk menyimpan fail dalam bentuk Pack and Go.</a:t>
            </a:r>
          </a:p>
        </p:txBody>
      </p:sp>
      <p:sp>
        <p:nvSpPr>
          <p:cNvPr id="12" name="Rectangle 11"/>
          <p:cNvSpPr/>
          <p:nvPr/>
        </p:nvSpPr>
        <p:spPr>
          <a:xfrm>
            <a:off x="0" y="2520280"/>
            <a:ext cx="1691680" cy="4293096"/>
          </a:xfrm>
          <a:prstGeom prst="rect">
            <a:avLst/>
          </a:prstGeom>
          <a:gradFill flip="none" rotWithShape="1">
            <a:gsLst>
              <a:gs pos="100000">
                <a:srgbClr val="0066FF">
                  <a:alpha val="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MY" dirty="0"/>
          </a:p>
        </p:txBody>
      </p:sp>
      <p:sp>
        <p:nvSpPr>
          <p:cNvPr id="14" name="Rectangle 13"/>
          <p:cNvSpPr/>
          <p:nvPr/>
        </p:nvSpPr>
        <p:spPr>
          <a:xfrm>
            <a:off x="7452320" y="2448272"/>
            <a:ext cx="1691680" cy="4293096"/>
          </a:xfrm>
          <a:prstGeom prst="rect">
            <a:avLst/>
          </a:prstGeom>
          <a:gradFill flip="none" rotWithShape="1">
            <a:gsLst>
              <a:gs pos="100000">
                <a:srgbClr val="0066FF">
                  <a:alpha val="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>
              <a:defRPr/>
            </a:pPr>
            <a:r>
              <a:rPr lang="en-US" sz="1800" dirty="0">
                <a:solidFill>
                  <a:schemeClr val="tx1"/>
                </a:solidFill>
              </a:rPr>
              <a:t>Lampiran/ Sumber</a:t>
            </a:r>
            <a:endParaRPr lang="en-MY" sz="1800" dirty="0">
              <a:solidFill>
                <a:schemeClr val="tx1"/>
              </a:solidFill>
            </a:endParaRPr>
          </a:p>
        </p:txBody>
      </p:sp>
      <p:pic>
        <p:nvPicPr>
          <p:cNvPr id="11275" name="Picture 16" descr="label tajuk1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463" y="0"/>
            <a:ext cx="4427537" cy="101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6" name="Picture 17" descr="LOGO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24300" y="0"/>
            <a:ext cx="762000" cy="908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77" name="TextBox 12">
            <a:hlinkClick r:id="rId5" action="ppaction://hlinksldjump" highlightClick="1">
              <a:snd r:embed="rId6" name="click.wav"/>
            </a:hlinkClick>
          </p:cNvPr>
          <p:cNvSpPr txBox="1">
            <a:spLocks noChangeArrowheads="1"/>
          </p:cNvSpPr>
          <p:nvPr/>
        </p:nvSpPr>
        <p:spPr bwMode="auto">
          <a:xfrm>
            <a:off x="34925" y="2579688"/>
            <a:ext cx="954088" cy="50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en-US" sz="1800" b="1">
                <a:solidFill>
                  <a:srgbClr val="FFFF99"/>
                </a:solidFill>
                <a:latin typeface="Arial" pitchFamily="34" charset="0"/>
              </a:rPr>
              <a:t>Aktiviti</a:t>
            </a:r>
          </a:p>
        </p:txBody>
      </p:sp>
      <p:sp>
        <p:nvSpPr>
          <p:cNvPr id="11278" name="TextBox 18">
            <a:hlinkClick r:id="rId7" action="ppaction://hlinksldjump" highlightClick="1">
              <a:snd r:embed="rId6" name="click.wav"/>
            </a:hlinkClick>
          </p:cNvPr>
          <p:cNvSpPr txBox="1">
            <a:spLocks noChangeArrowheads="1"/>
          </p:cNvSpPr>
          <p:nvPr/>
        </p:nvSpPr>
        <p:spPr bwMode="auto">
          <a:xfrm>
            <a:off x="328613" y="3044825"/>
            <a:ext cx="1147762" cy="50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  <a:tabLst>
                <a:tab pos="185738" algn="l"/>
              </a:tabLst>
            </a:pPr>
            <a:r>
              <a:rPr lang="en-US" sz="1800" b="1">
                <a:solidFill>
                  <a:srgbClr val="FFFF99"/>
                </a:solidFill>
                <a:latin typeface="Arial" pitchFamily="34" charset="0"/>
              </a:rPr>
              <a:t>Aktiviti 1</a:t>
            </a:r>
          </a:p>
        </p:txBody>
      </p:sp>
      <p:sp>
        <p:nvSpPr>
          <p:cNvPr id="11279" name="TextBox 19">
            <a:hlinkClick r:id="rId8" action="ppaction://hlinksldjump" highlightClick="1">
              <a:snd r:embed="rId6" name="click.wav"/>
            </a:hlinkClick>
          </p:cNvPr>
          <p:cNvSpPr txBox="1">
            <a:spLocks noChangeArrowheads="1"/>
          </p:cNvSpPr>
          <p:nvPr/>
        </p:nvSpPr>
        <p:spPr bwMode="auto">
          <a:xfrm>
            <a:off x="323850" y="3548063"/>
            <a:ext cx="11461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  <a:tabLst>
                <a:tab pos="185738" algn="l"/>
              </a:tabLst>
            </a:pPr>
            <a:r>
              <a:rPr lang="en-US" sz="1800" b="1">
                <a:solidFill>
                  <a:srgbClr val="FFFF99"/>
                </a:solidFill>
                <a:latin typeface="Arial" pitchFamily="34" charset="0"/>
              </a:rPr>
              <a:t>Aktiviti 2</a:t>
            </a:r>
          </a:p>
        </p:txBody>
      </p:sp>
      <p:sp>
        <p:nvSpPr>
          <p:cNvPr id="11280" name="TextBox 20">
            <a:hlinkClick r:id="rId9" action="ppaction://hlinksldjump" highlightClick="1">
              <a:snd r:embed="rId6" name="click.wav"/>
            </a:hlinkClick>
          </p:cNvPr>
          <p:cNvSpPr txBox="1">
            <a:spLocks noChangeArrowheads="1"/>
          </p:cNvSpPr>
          <p:nvPr/>
        </p:nvSpPr>
        <p:spPr bwMode="auto">
          <a:xfrm>
            <a:off x="323850" y="4048125"/>
            <a:ext cx="11461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  <a:tabLst>
                <a:tab pos="185738" algn="l"/>
              </a:tabLst>
            </a:pPr>
            <a:r>
              <a:rPr lang="en-US" sz="1800" b="1">
                <a:solidFill>
                  <a:srgbClr val="FFFF99"/>
                </a:solidFill>
                <a:latin typeface="Arial" pitchFamily="34" charset="0"/>
              </a:rPr>
              <a:t>Aktiviti 3</a:t>
            </a:r>
          </a:p>
        </p:txBody>
      </p:sp>
      <p:sp>
        <p:nvSpPr>
          <p:cNvPr id="11281" name="TextBox 21">
            <a:hlinkClick r:id="rId10" action="ppaction://hlinksldjump" highlightClick="1">
              <a:snd r:embed="rId6" name="click.wav"/>
            </a:hlinkClick>
          </p:cNvPr>
          <p:cNvSpPr txBox="1">
            <a:spLocks noChangeArrowheads="1"/>
          </p:cNvSpPr>
          <p:nvPr/>
        </p:nvSpPr>
        <p:spPr bwMode="auto">
          <a:xfrm>
            <a:off x="323850" y="4552950"/>
            <a:ext cx="11461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  <a:tabLst>
                <a:tab pos="185738" algn="l"/>
              </a:tabLst>
            </a:pPr>
            <a:r>
              <a:rPr lang="en-US" sz="1800" b="1">
                <a:solidFill>
                  <a:srgbClr val="FFFF99"/>
                </a:solidFill>
                <a:latin typeface="Arial" pitchFamily="34" charset="0"/>
              </a:rPr>
              <a:t>Aktiviti 4</a:t>
            </a:r>
          </a:p>
        </p:txBody>
      </p:sp>
      <p:sp>
        <p:nvSpPr>
          <p:cNvPr id="11282" name="TextBox 22">
            <a:hlinkClick r:id="rId11" action="ppaction://hlinksldjump" highlightClick="1">
              <a:snd r:embed="rId6" name="click.wav"/>
            </a:hlinkClick>
          </p:cNvPr>
          <p:cNvSpPr txBox="1">
            <a:spLocks noChangeArrowheads="1"/>
          </p:cNvSpPr>
          <p:nvPr/>
        </p:nvSpPr>
        <p:spPr bwMode="auto">
          <a:xfrm>
            <a:off x="323850" y="5056188"/>
            <a:ext cx="11461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  <a:tabLst>
                <a:tab pos="185738" algn="l"/>
              </a:tabLst>
            </a:pPr>
            <a:r>
              <a:rPr lang="en-US" sz="1800" b="1">
                <a:solidFill>
                  <a:srgbClr val="FFFF99"/>
                </a:solidFill>
                <a:latin typeface="Arial" pitchFamily="34" charset="0"/>
              </a:rPr>
              <a:t>Aktiviti 5</a:t>
            </a:r>
          </a:p>
        </p:txBody>
      </p:sp>
      <p:sp>
        <p:nvSpPr>
          <p:cNvPr id="11283" name="TextBox 23">
            <a:hlinkClick r:id="rId12" action="ppaction://hlinksldjump" highlightClick="1">
              <a:snd r:embed="rId6" name="click.wav"/>
            </a:hlinkClick>
          </p:cNvPr>
          <p:cNvSpPr txBox="1">
            <a:spLocks noChangeArrowheads="1"/>
          </p:cNvSpPr>
          <p:nvPr/>
        </p:nvSpPr>
        <p:spPr bwMode="auto">
          <a:xfrm>
            <a:off x="323850" y="5561013"/>
            <a:ext cx="11461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  <a:tabLst>
                <a:tab pos="185738" algn="l"/>
              </a:tabLst>
            </a:pPr>
            <a:r>
              <a:rPr lang="en-US" sz="1800" b="1">
                <a:solidFill>
                  <a:srgbClr val="FFFF99"/>
                </a:solidFill>
                <a:latin typeface="Arial" pitchFamily="34" charset="0"/>
              </a:rPr>
              <a:t>Aktiviti 6</a:t>
            </a:r>
          </a:p>
        </p:txBody>
      </p:sp>
      <p:sp>
        <p:nvSpPr>
          <p:cNvPr id="26" name="Action Button: Forward or Next 25">
            <a:hlinkClick r:id="" action="ppaction://hlinkshowjump?jump=nextslide" highlightClick="1">
              <a:snd r:embed="rId6" name="click.wav"/>
            </a:hlinkClick>
          </p:cNvPr>
          <p:cNvSpPr/>
          <p:nvPr/>
        </p:nvSpPr>
        <p:spPr>
          <a:xfrm>
            <a:off x="8459788" y="5949950"/>
            <a:ext cx="504825" cy="358775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MY"/>
          </a:p>
        </p:txBody>
      </p:sp>
      <p:sp>
        <p:nvSpPr>
          <p:cNvPr id="27" name="Action Button: Back or Previous 26">
            <a:hlinkClick r:id="" action="ppaction://hlinkshowjump?jump=previousslide" highlightClick="1">
              <a:snd r:embed="rId6" name="click.wav"/>
            </a:hlinkClick>
          </p:cNvPr>
          <p:cNvSpPr/>
          <p:nvPr/>
        </p:nvSpPr>
        <p:spPr>
          <a:xfrm>
            <a:off x="7812088" y="5949950"/>
            <a:ext cx="504825" cy="358775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MY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7" descr="Z:\newtek\_backgrounds_1.02\Tim\powerpoint templates\61-80\blue_binary\blue_binary_qx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268413"/>
            <a:ext cx="9144000" cy="563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MY" sz="3200" smtClean="0"/>
              <a:t>Pembangunan Courseware </a:t>
            </a:r>
            <a:br>
              <a:rPr lang="en-MY" sz="3200" smtClean="0"/>
            </a:br>
            <a:r>
              <a:rPr lang="en-MY" sz="3200" smtClean="0"/>
              <a:t>Berasakan Contoh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6524625"/>
            <a:ext cx="9144000" cy="360363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800" dirty="0">
                <a:solidFill>
                  <a:schemeClr val="tx1"/>
                </a:solidFill>
              </a:rPr>
              <a:t>Oleh: Noemi </a:t>
            </a:r>
            <a:r>
              <a:rPr lang="en-US" sz="1800" dirty="0" err="1">
                <a:solidFill>
                  <a:schemeClr val="tx1"/>
                </a:solidFill>
              </a:rPr>
              <a:t>Linus</a:t>
            </a:r>
            <a:r>
              <a:rPr lang="en-US" sz="1800" dirty="0">
                <a:solidFill>
                  <a:schemeClr val="tx1"/>
                </a:solidFill>
              </a:rPr>
              <a:t>, Jabatan Teknologi Pendidikan</a:t>
            </a:r>
            <a:endParaRPr lang="en-MY" sz="3200" dirty="0">
              <a:solidFill>
                <a:schemeClr val="tx1"/>
              </a:solidFill>
            </a:endParaRPr>
          </a:p>
        </p:txBody>
      </p:sp>
      <p:sp>
        <p:nvSpPr>
          <p:cNvPr id="12293" name="TextBox 5"/>
          <p:cNvSpPr txBox="1">
            <a:spLocks noChangeArrowheads="1"/>
          </p:cNvSpPr>
          <p:nvPr/>
        </p:nvSpPr>
        <p:spPr bwMode="auto">
          <a:xfrm>
            <a:off x="1763713" y="1628775"/>
            <a:ext cx="5616575" cy="304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600"/>
              <a:t> </a:t>
            </a:r>
            <a:r>
              <a:rPr lang="en-US" sz="1600" b="1">
                <a:solidFill>
                  <a:schemeClr val="bg1"/>
                </a:solidFill>
                <a:latin typeface="Arial" pitchFamily="34" charset="0"/>
              </a:rPr>
              <a:t>Aktiviti:</a:t>
            </a:r>
          </a:p>
          <a:p>
            <a:endParaRPr lang="en-US" sz="1600">
              <a:solidFill>
                <a:schemeClr val="bg1"/>
              </a:solidFill>
              <a:latin typeface="Arial" pitchFamily="34" charset="0"/>
            </a:endParaRPr>
          </a:p>
          <a:p>
            <a:r>
              <a:rPr lang="en-US" sz="1600">
                <a:solidFill>
                  <a:schemeClr val="bg1"/>
                </a:solidFill>
                <a:latin typeface="Arial" pitchFamily="34" charset="0"/>
              </a:rPr>
              <a:t>Modul ini terdiri daripada aktiviti berikut;</a:t>
            </a:r>
          </a:p>
          <a:p>
            <a:endParaRPr lang="en-MY" sz="1600">
              <a:solidFill>
                <a:schemeClr val="bg1"/>
              </a:solidFill>
              <a:latin typeface="Arial" pitchFamily="34" charset="0"/>
            </a:endParaRPr>
          </a:p>
          <a:p>
            <a:r>
              <a:rPr lang="en-US" sz="1600">
                <a:solidFill>
                  <a:schemeClr val="bg1"/>
                </a:solidFill>
                <a:latin typeface="Arial" pitchFamily="34" charset="0"/>
              </a:rPr>
              <a:t>Aktiviti 1	: Konsep Persembahan Multimedia</a:t>
            </a:r>
            <a:endParaRPr lang="en-MY" sz="1600">
              <a:solidFill>
                <a:schemeClr val="bg1"/>
              </a:solidFill>
              <a:latin typeface="Arial" pitchFamily="34" charset="0"/>
            </a:endParaRPr>
          </a:p>
          <a:p>
            <a:r>
              <a:rPr lang="en-US" sz="1600">
                <a:solidFill>
                  <a:schemeClr val="bg1"/>
                </a:solidFill>
                <a:latin typeface="Arial" pitchFamily="34" charset="0"/>
              </a:rPr>
              <a:t>Aktiviti 2	: Penilaian Courseware</a:t>
            </a:r>
            <a:endParaRPr lang="en-MY" sz="1600">
              <a:solidFill>
                <a:schemeClr val="bg1"/>
              </a:solidFill>
              <a:latin typeface="Arial" pitchFamily="34" charset="0"/>
            </a:endParaRPr>
          </a:p>
          <a:p>
            <a:r>
              <a:rPr lang="en-US" sz="1600">
                <a:solidFill>
                  <a:schemeClr val="bg1"/>
                </a:solidFill>
                <a:latin typeface="Arial" pitchFamily="34" charset="0"/>
              </a:rPr>
              <a:t>Aktiviti 3	: Mengenal pasti teknik yang terdapat dalam 	  contoh-contoh  courseware yang menggunakan 	  perisian PowerPoint</a:t>
            </a:r>
            <a:endParaRPr lang="en-MY" sz="1600">
              <a:solidFill>
                <a:schemeClr val="bg1"/>
              </a:solidFill>
              <a:latin typeface="Arial" pitchFamily="34" charset="0"/>
            </a:endParaRPr>
          </a:p>
          <a:p>
            <a:r>
              <a:rPr lang="en-US" sz="1600">
                <a:solidFill>
                  <a:schemeClr val="bg1"/>
                </a:solidFill>
                <a:latin typeface="Arial" pitchFamily="34" charset="0"/>
              </a:rPr>
              <a:t>Aktiviti 4	: Merancang bahan courseware</a:t>
            </a:r>
            <a:endParaRPr lang="en-MY" sz="1600">
              <a:solidFill>
                <a:schemeClr val="bg1"/>
              </a:solidFill>
              <a:latin typeface="Arial" pitchFamily="34" charset="0"/>
            </a:endParaRPr>
          </a:p>
          <a:p>
            <a:r>
              <a:rPr lang="en-US" sz="1600">
                <a:solidFill>
                  <a:schemeClr val="bg1"/>
                </a:solidFill>
                <a:latin typeface="Arial" pitchFamily="34" charset="0"/>
              </a:rPr>
              <a:t>Aktiviti 5	: Membina bahan courseware</a:t>
            </a:r>
            <a:endParaRPr lang="en-MY" sz="1600">
              <a:solidFill>
                <a:schemeClr val="bg1"/>
              </a:solidFill>
              <a:latin typeface="Arial" pitchFamily="34" charset="0"/>
            </a:endParaRPr>
          </a:p>
          <a:p>
            <a:r>
              <a:rPr lang="en-US" sz="1600">
                <a:solidFill>
                  <a:schemeClr val="bg1"/>
                </a:solidFill>
                <a:latin typeface="Arial" pitchFamily="34" charset="0"/>
              </a:rPr>
              <a:t>Aktiviti 6	: Perkongsian dan penilaian</a:t>
            </a:r>
            <a:endParaRPr lang="en-MY" sz="1600">
              <a:solidFill>
                <a:schemeClr val="bg1"/>
              </a:solidFill>
              <a:latin typeface="Arial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0" y="1268760"/>
            <a:ext cx="1691680" cy="5373216"/>
          </a:xfrm>
          <a:prstGeom prst="rect">
            <a:avLst/>
          </a:prstGeom>
          <a:gradFill flip="none" rotWithShape="1">
            <a:gsLst>
              <a:gs pos="100000">
                <a:srgbClr val="0066FF">
                  <a:alpha val="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MY" dirty="0"/>
          </a:p>
        </p:txBody>
      </p:sp>
      <p:sp>
        <p:nvSpPr>
          <p:cNvPr id="13" name="Rectangle 12"/>
          <p:cNvSpPr/>
          <p:nvPr/>
        </p:nvSpPr>
        <p:spPr>
          <a:xfrm>
            <a:off x="7452320" y="1268760"/>
            <a:ext cx="1691680" cy="5328592"/>
          </a:xfrm>
          <a:prstGeom prst="rect">
            <a:avLst/>
          </a:prstGeom>
          <a:gradFill flip="none" rotWithShape="1">
            <a:gsLst>
              <a:gs pos="100000">
                <a:srgbClr val="0066FF">
                  <a:alpha val="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>
              <a:defRPr/>
            </a:pPr>
            <a:r>
              <a:rPr lang="en-US" sz="1800" dirty="0">
                <a:solidFill>
                  <a:schemeClr val="tx1"/>
                </a:solidFill>
              </a:rPr>
              <a:t>Lampiran/ Sumber</a:t>
            </a:r>
            <a:endParaRPr lang="en-MY" sz="1800" dirty="0">
              <a:solidFill>
                <a:schemeClr val="tx1"/>
              </a:solidFill>
            </a:endParaRPr>
          </a:p>
        </p:txBody>
      </p:sp>
      <p:pic>
        <p:nvPicPr>
          <p:cNvPr id="12300" name="Picture 14" descr="label tajuk1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22963" y="0"/>
            <a:ext cx="3221037" cy="73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301" name="Picture 15" descr="LOGO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92725" y="0"/>
            <a:ext cx="581025" cy="692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" name="Action Button: Forward or Next 28">
            <a:hlinkClick r:id="" action="ppaction://hlinkshowjump?jump=nextslide" highlightClick="1">
              <a:snd r:embed="rId5" name="click.wav"/>
            </a:hlinkClick>
          </p:cNvPr>
          <p:cNvSpPr/>
          <p:nvPr/>
        </p:nvSpPr>
        <p:spPr>
          <a:xfrm>
            <a:off x="8459788" y="5949950"/>
            <a:ext cx="504825" cy="358775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MY"/>
          </a:p>
        </p:txBody>
      </p:sp>
      <p:sp>
        <p:nvSpPr>
          <p:cNvPr id="30" name="Action Button: Back or Previous 29">
            <a:hlinkClick r:id="" action="ppaction://hlinkshowjump?jump=previousslide" highlightClick="1">
              <a:snd r:embed="rId5" name="click.wav"/>
            </a:hlinkClick>
          </p:cNvPr>
          <p:cNvSpPr/>
          <p:nvPr/>
        </p:nvSpPr>
        <p:spPr>
          <a:xfrm>
            <a:off x="7812088" y="5949950"/>
            <a:ext cx="504825" cy="358775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MY"/>
          </a:p>
        </p:txBody>
      </p:sp>
      <p:sp>
        <p:nvSpPr>
          <p:cNvPr id="12304" name="TextBox 30">
            <a:hlinkClick r:id="rId6" action="ppaction://hlinksldjump" highlightClick="1">
              <a:snd r:embed="rId5" name="click.wav"/>
            </a:hlinkClick>
          </p:cNvPr>
          <p:cNvSpPr txBox="1">
            <a:spLocks noChangeArrowheads="1"/>
          </p:cNvSpPr>
          <p:nvPr/>
        </p:nvSpPr>
        <p:spPr bwMode="auto">
          <a:xfrm>
            <a:off x="34925" y="2060575"/>
            <a:ext cx="954088" cy="50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en-US" sz="1800" b="1">
                <a:solidFill>
                  <a:srgbClr val="FFFF99"/>
                </a:solidFill>
                <a:latin typeface="Arial" pitchFamily="34" charset="0"/>
              </a:rPr>
              <a:t>Aktiviti</a:t>
            </a:r>
          </a:p>
        </p:txBody>
      </p:sp>
      <p:sp>
        <p:nvSpPr>
          <p:cNvPr id="12305" name="TextBox 31">
            <a:hlinkClick r:id="rId7" action="ppaction://hlinksldjump" highlightClick="1">
              <a:snd r:embed="rId5" name="click.wav"/>
            </a:hlinkClick>
          </p:cNvPr>
          <p:cNvSpPr txBox="1">
            <a:spLocks noChangeArrowheads="1"/>
          </p:cNvSpPr>
          <p:nvPr/>
        </p:nvSpPr>
        <p:spPr bwMode="auto">
          <a:xfrm>
            <a:off x="328613" y="2524125"/>
            <a:ext cx="1147762" cy="50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  <a:tabLst>
                <a:tab pos="185738" algn="l"/>
              </a:tabLst>
            </a:pPr>
            <a:r>
              <a:rPr lang="en-US" sz="1800" b="1">
                <a:solidFill>
                  <a:srgbClr val="FFFF99"/>
                </a:solidFill>
                <a:latin typeface="Arial" pitchFamily="34" charset="0"/>
              </a:rPr>
              <a:t>Aktiviti 1</a:t>
            </a:r>
          </a:p>
        </p:txBody>
      </p:sp>
      <p:sp>
        <p:nvSpPr>
          <p:cNvPr id="12306" name="TextBox 32">
            <a:hlinkClick r:id="rId8" action="ppaction://hlinksldjump" highlightClick="1">
              <a:snd r:embed="rId5" name="click.wav"/>
            </a:hlinkClick>
          </p:cNvPr>
          <p:cNvSpPr txBox="1">
            <a:spLocks noChangeArrowheads="1"/>
          </p:cNvSpPr>
          <p:nvPr/>
        </p:nvSpPr>
        <p:spPr bwMode="auto">
          <a:xfrm>
            <a:off x="323850" y="3028950"/>
            <a:ext cx="11461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  <a:tabLst>
                <a:tab pos="185738" algn="l"/>
              </a:tabLst>
            </a:pPr>
            <a:r>
              <a:rPr lang="en-US" sz="1800" b="1">
                <a:solidFill>
                  <a:srgbClr val="FFFF99"/>
                </a:solidFill>
                <a:latin typeface="Arial" pitchFamily="34" charset="0"/>
              </a:rPr>
              <a:t>Aktiviti 2</a:t>
            </a:r>
          </a:p>
        </p:txBody>
      </p:sp>
      <p:sp>
        <p:nvSpPr>
          <p:cNvPr id="12307" name="TextBox 33">
            <a:hlinkClick r:id="rId9" action="ppaction://hlinksldjump" highlightClick="1">
              <a:snd r:embed="rId5" name="click.wav"/>
            </a:hlinkClick>
          </p:cNvPr>
          <p:cNvSpPr txBox="1">
            <a:spLocks noChangeArrowheads="1"/>
          </p:cNvSpPr>
          <p:nvPr/>
        </p:nvSpPr>
        <p:spPr bwMode="auto">
          <a:xfrm>
            <a:off x="323850" y="3529013"/>
            <a:ext cx="11461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  <a:tabLst>
                <a:tab pos="185738" algn="l"/>
              </a:tabLst>
            </a:pPr>
            <a:r>
              <a:rPr lang="en-US" sz="1800" b="1">
                <a:solidFill>
                  <a:srgbClr val="FFFF99"/>
                </a:solidFill>
                <a:latin typeface="Arial" pitchFamily="34" charset="0"/>
              </a:rPr>
              <a:t>Aktiviti 3</a:t>
            </a:r>
          </a:p>
        </p:txBody>
      </p:sp>
      <p:sp>
        <p:nvSpPr>
          <p:cNvPr id="12308" name="TextBox 34">
            <a:hlinkClick r:id="rId10" action="ppaction://hlinksldjump" highlightClick="1">
              <a:snd r:embed="rId5" name="click.wav"/>
            </a:hlinkClick>
          </p:cNvPr>
          <p:cNvSpPr txBox="1">
            <a:spLocks noChangeArrowheads="1"/>
          </p:cNvSpPr>
          <p:nvPr/>
        </p:nvSpPr>
        <p:spPr bwMode="auto">
          <a:xfrm>
            <a:off x="323850" y="4033838"/>
            <a:ext cx="1146175" cy="455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  <a:tabLst>
                <a:tab pos="185738" algn="l"/>
              </a:tabLst>
            </a:pPr>
            <a:r>
              <a:rPr lang="en-US" sz="1800" b="1">
                <a:solidFill>
                  <a:srgbClr val="FFFF99"/>
                </a:solidFill>
                <a:latin typeface="Arial" pitchFamily="34" charset="0"/>
              </a:rPr>
              <a:t>Aktiviti 4</a:t>
            </a:r>
          </a:p>
        </p:txBody>
      </p:sp>
      <p:sp>
        <p:nvSpPr>
          <p:cNvPr id="12309" name="TextBox 35">
            <a:hlinkClick r:id="rId11" action="ppaction://hlinksldjump" highlightClick="1">
              <a:snd r:embed="rId5" name="click.wav"/>
            </a:hlinkClick>
          </p:cNvPr>
          <p:cNvSpPr txBox="1">
            <a:spLocks noChangeArrowheads="1"/>
          </p:cNvSpPr>
          <p:nvPr/>
        </p:nvSpPr>
        <p:spPr bwMode="auto">
          <a:xfrm>
            <a:off x="323850" y="4537075"/>
            <a:ext cx="11461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  <a:tabLst>
                <a:tab pos="185738" algn="l"/>
              </a:tabLst>
            </a:pPr>
            <a:r>
              <a:rPr lang="en-US" sz="1800" b="1">
                <a:solidFill>
                  <a:srgbClr val="FFFF99"/>
                </a:solidFill>
                <a:latin typeface="Arial" pitchFamily="34" charset="0"/>
              </a:rPr>
              <a:t>Aktiviti 5</a:t>
            </a:r>
          </a:p>
        </p:txBody>
      </p:sp>
      <p:sp>
        <p:nvSpPr>
          <p:cNvPr id="12310" name="TextBox 36">
            <a:hlinkClick r:id="rId12" action="ppaction://hlinksldjump" highlightClick="1">
              <a:snd r:embed="rId5" name="click.wav"/>
            </a:hlinkClick>
          </p:cNvPr>
          <p:cNvSpPr txBox="1">
            <a:spLocks noChangeArrowheads="1"/>
          </p:cNvSpPr>
          <p:nvPr/>
        </p:nvSpPr>
        <p:spPr bwMode="auto">
          <a:xfrm>
            <a:off x="323850" y="5041900"/>
            <a:ext cx="1146175" cy="455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  <a:tabLst>
                <a:tab pos="185738" algn="l"/>
              </a:tabLst>
            </a:pPr>
            <a:r>
              <a:rPr lang="en-US" sz="1800" b="1">
                <a:solidFill>
                  <a:srgbClr val="FFFF99"/>
                </a:solidFill>
                <a:latin typeface="Arial" pitchFamily="34" charset="0"/>
              </a:rPr>
              <a:t>Aktiviti 6</a:t>
            </a:r>
          </a:p>
        </p:txBody>
      </p:sp>
      <p:sp>
        <p:nvSpPr>
          <p:cNvPr id="12311" name="TextBox 37">
            <a:hlinkClick r:id="rId13" action="ppaction://hlinksldjump" highlightClick="1">
              <a:snd r:embed="rId5" name="click.wav"/>
            </a:hlinkClick>
          </p:cNvPr>
          <p:cNvSpPr txBox="1">
            <a:spLocks noChangeArrowheads="1"/>
          </p:cNvSpPr>
          <p:nvPr/>
        </p:nvSpPr>
        <p:spPr bwMode="auto">
          <a:xfrm>
            <a:off x="107950" y="1692275"/>
            <a:ext cx="14795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800" b="1">
                <a:solidFill>
                  <a:srgbClr val="FFFF99"/>
                </a:solidFill>
                <a:latin typeface="Arial" pitchFamily="34" charset="0"/>
              </a:rPr>
              <a:t>Pengenalan</a:t>
            </a:r>
            <a:endParaRPr lang="en-MY" sz="1800" b="1">
              <a:solidFill>
                <a:srgbClr val="FFFF99"/>
              </a:solidFill>
              <a:latin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7" descr="Z:\newtek\_backgrounds_1.02\Tim\powerpoint templates\61-80\blue_binary\blue_binary_qx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268413"/>
            <a:ext cx="9144000" cy="563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MY" sz="3200" smtClean="0"/>
              <a:t>Pembangunan Courseware </a:t>
            </a:r>
            <a:br>
              <a:rPr lang="en-MY" sz="3200" smtClean="0"/>
            </a:br>
            <a:r>
              <a:rPr lang="en-MY" sz="3200" smtClean="0"/>
              <a:t>Berasakan Contoh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763713" y="1628775"/>
            <a:ext cx="5616575" cy="32924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1600" b="1" dirty="0">
                <a:solidFill>
                  <a:schemeClr val="bg1"/>
                </a:solidFill>
                <a:latin typeface="Arial" pitchFamily="34" charset="0"/>
              </a:rPr>
              <a:t>Aktiviti 1: Konsep Persembahan Multimedia</a:t>
            </a:r>
            <a:endParaRPr lang="en-MY" sz="1600" b="1" dirty="0">
              <a:solidFill>
                <a:schemeClr val="bg1"/>
              </a:solidFill>
              <a:latin typeface="Arial" pitchFamily="34" charset="0"/>
            </a:endParaRPr>
          </a:p>
          <a:p>
            <a:pPr>
              <a:defRPr/>
            </a:pPr>
            <a:endParaRPr lang="en-MY" sz="1600" dirty="0">
              <a:solidFill>
                <a:schemeClr val="bg1"/>
              </a:solidFill>
              <a:latin typeface="Arial" pitchFamily="34" charset="0"/>
            </a:endParaRPr>
          </a:p>
          <a:p>
            <a:pPr>
              <a:defRPr/>
            </a:pPr>
            <a:r>
              <a:rPr lang="en-MY" sz="1600" b="1" dirty="0">
                <a:solidFill>
                  <a:schemeClr val="bg1"/>
                </a:solidFill>
                <a:latin typeface="Arial" pitchFamily="34" charset="0"/>
              </a:rPr>
              <a:t>Objektif : </a:t>
            </a:r>
          </a:p>
          <a:p>
            <a:pPr>
              <a:defRPr/>
            </a:pPr>
            <a:r>
              <a:rPr lang="en-MY" sz="1600" dirty="0">
                <a:solidFill>
                  <a:schemeClr val="bg1"/>
                </a:solidFill>
                <a:latin typeface="Arial" pitchFamily="34" charset="0"/>
              </a:rPr>
              <a:t>Setelah menjalani aktiviti ini pelatih akan dapat:</a:t>
            </a:r>
          </a:p>
          <a:p>
            <a:pPr marL="355600" indent="-177800">
              <a:buFont typeface="Arial" pitchFamily="34" charset="0"/>
              <a:buChar char="•"/>
              <a:defRPr/>
            </a:pPr>
            <a:r>
              <a:rPr lang="en-MY" sz="1600" dirty="0">
                <a:solidFill>
                  <a:schemeClr val="bg1"/>
                </a:solidFill>
                <a:latin typeface="Arial" pitchFamily="34" charset="0"/>
              </a:rPr>
              <a:t>Menyenaraikan prinsip-prinsip persembahan multimedia yang berkesan.</a:t>
            </a:r>
          </a:p>
          <a:p>
            <a:pPr>
              <a:defRPr/>
            </a:pPr>
            <a:r>
              <a:rPr lang="en-MY" sz="1600" dirty="0">
                <a:solidFill>
                  <a:schemeClr val="bg1"/>
                </a:solidFill>
                <a:latin typeface="Arial" pitchFamily="34" charset="0"/>
              </a:rPr>
              <a:t> </a:t>
            </a:r>
          </a:p>
          <a:p>
            <a:pPr>
              <a:defRPr/>
            </a:pPr>
            <a:r>
              <a:rPr lang="en-MY" sz="1600" b="1" dirty="0">
                <a:solidFill>
                  <a:schemeClr val="bg1"/>
                </a:solidFill>
                <a:latin typeface="Arial" pitchFamily="34" charset="0"/>
              </a:rPr>
              <a:t>Prosedur :</a:t>
            </a:r>
          </a:p>
          <a:p>
            <a:pPr marL="342900" indent="-342900">
              <a:buFontTx/>
              <a:buAutoNum type="arabicPeriod"/>
              <a:defRPr/>
            </a:pPr>
            <a:r>
              <a:rPr lang="en-MY" sz="1600" dirty="0">
                <a:solidFill>
                  <a:schemeClr val="bg1"/>
                </a:solidFill>
                <a:latin typeface="Arial" pitchFamily="34" charset="0"/>
              </a:rPr>
              <a:t>Meneliti maklumat daripada sumber-sumber berkaitan dengan persembahan multimedia. </a:t>
            </a:r>
          </a:p>
          <a:p>
            <a:pPr marL="342900" indent="-342900">
              <a:buFontTx/>
              <a:buAutoNum type="arabicPeriod"/>
              <a:defRPr/>
            </a:pPr>
            <a:r>
              <a:rPr lang="en-MY" sz="1600" dirty="0">
                <a:solidFill>
                  <a:schemeClr val="bg1"/>
                </a:solidFill>
                <a:latin typeface="Arial" pitchFamily="34" charset="0"/>
              </a:rPr>
              <a:t>Senaraikan prinsip-prinsip persembahan yang berkesan (CASPER) dan ciri-ciri persembahan (teks, animasi, grafik, video, audio) menggunakan peta minda.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1268760"/>
            <a:ext cx="1691680" cy="5373216"/>
          </a:xfrm>
          <a:prstGeom prst="rect">
            <a:avLst/>
          </a:prstGeom>
          <a:gradFill flip="none" rotWithShape="1">
            <a:gsLst>
              <a:gs pos="100000">
                <a:srgbClr val="0066FF">
                  <a:alpha val="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MY" dirty="0"/>
          </a:p>
        </p:txBody>
      </p:sp>
      <p:sp>
        <p:nvSpPr>
          <p:cNvPr id="13" name="Rectangle 12"/>
          <p:cNvSpPr/>
          <p:nvPr/>
        </p:nvSpPr>
        <p:spPr>
          <a:xfrm>
            <a:off x="7452320" y="1268760"/>
            <a:ext cx="1691680" cy="5328592"/>
          </a:xfrm>
          <a:prstGeom prst="rect">
            <a:avLst/>
          </a:prstGeom>
          <a:gradFill flip="none" rotWithShape="1">
            <a:gsLst>
              <a:gs pos="100000">
                <a:srgbClr val="0066FF">
                  <a:alpha val="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>
              <a:defRPr/>
            </a:pPr>
            <a:r>
              <a:rPr lang="en-US" sz="1800" dirty="0">
                <a:solidFill>
                  <a:schemeClr val="tx1"/>
                </a:solidFill>
              </a:rPr>
              <a:t>Lampiran/ Sumber</a:t>
            </a:r>
            <a:endParaRPr lang="en-MY" sz="1800" dirty="0">
              <a:solidFill>
                <a:schemeClr val="tx1"/>
              </a:solidFill>
            </a:endParaRPr>
          </a:p>
        </p:txBody>
      </p:sp>
      <p:pic>
        <p:nvPicPr>
          <p:cNvPr id="1037" name="Picture 14" descr="label tajuk1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22963" y="0"/>
            <a:ext cx="3221037" cy="73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8" name="Picture 15" descr="LOGO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92725" y="0"/>
            <a:ext cx="581025" cy="692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Rectangle 11"/>
          <p:cNvSpPr/>
          <p:nvPr/>
        </p:nvSpPr>
        <p:spPr>
          <a:xfrm>
            <a:off x="0" y="6524625"/>
            <a:ext cx="9144000" cy="360363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800" dirty="0">
                <a:solidFill>
                  <a:schemeClr val="tx1"/>
                </a:solidFill>
              </a:rPr>
              <a:t>Oleh: Noemi </a:t>
            </a:r>
            <a:r>
              <a:rPr lang="en-US" sz="1800" dirty="0" err="1">
                <a:solidFill>
                  <a:schemeClr val="tx1"/>
                </a:solidFill>
              </a:rPr>
              <a:t>Linus</a:t>
            </a:r>
            <a:r>
              <a:rPr lang="en-US" sz="1800" dirty="0">
                <a:solidFill>
                  <a:schemeClr val="tx1"/>
                </a:solidFill>
              </a:rPr>
              <a:t>, Jabatan Teknologi Pendidikan</a:t>
            </a:r>
            <a:endParaRPr lang="en-MY" sz="3200" dirty="0">
              <a:solidFill>
                <a:schemeClr val="tx1"/>
              </a:solidFill>
            </a:endParaRPr>
          </a:p>
        </p:txBody>
      </p:sp>
      <p:graphicFrame>
        <p:nvGraphicFramePr>
          <p:cNvPr id="1026" name="Object 2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7837488" y="3043238"/>
          <a:ext cx="914400" cy="771525"/>
        </p:xfrm>
        <a:graphic>
          <a:graphicData uri="http://schemas.openxmlformats.org/presentationml/2006/ole">
            <p:oleObj spid="_x0000_s1026" name="Presentation" showAsIcon="1" r:id="rId6" imgW="914400" imgH="771480" progId="PowerPoint.Show.8">
              <p:link updateAutomatic="1"/>
            </p:oleObj>
          </a:graphicData>
        </a:graphic>
      </p:graphicFrame>
      <p:graphicFrame>
        <p:nvGraphicFramePr>
          <p:cNvPr id="1027" name="Object 3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7786688" y="2160588"/>
          <a:ext cx="914400" cy="771525"/>
        </p:xfrm>
        <a:graphic>
          <a:graphicData uri="http://schemas.openxmlformats.org/presentationml/2006/ole">
            <p:oleObj spid="_x0000_s1027" name="Presentation" showAsIcon="1" r:id="rId7" imgW="914400" imgH="771480" progId="PowerPoint.Show.8">
              <p:link updateAutomatic="1"/>
            </p:oleObj>
          </a:graphicData>
        </a:graphic>
      </p:graphicFrame>
      <p:sp>
        <p:nvSpPr>
          <p:cNvPr id="28" name="Action Button: Forward or Next 27">
            <a:hlinkClick r:id="" action="ppaction://hlinkshowjump?jump=nextslide" highlightClick="1">
              <a:snd r:embed="rId8" name="click.wav"/>
            </a:hlinkClick>
          </p:cNvPr>
          <p:cNvSpPr/>
          <p:nvPr/>
        </p:nvSpPr>
        <p:spPr>
          <a:xfrm>
            <a:off x="8459788" y="5949950"/>
            <a:ext cx="504825" cy="358775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MY"/>
          </a:p>
        </p:txBody>
      </p:sp>
      <p:sp>
        <p:nvSpPr>
          <p:cNvPr id="29" name="Action Button: Back or Previous 28">
            <a:hlinkClick r:id="" action="ppaction://hlinkshowjump?jump=previousslide" highlightClick="1">
              <a:snd r:embed="rId8" name="click.wav"/>
            </a:hlinkClick>
          </p:cNvPr>
          <p:cNvSpPr/>
          <p:nvPr/>
        </p:nvSpPr>
        <p:spPr>
          <a:xfrm>
            <a:off x="7812088" y="5949950"/>
            <a:ext cx="504825" cy="358775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MY"/>
          </a:p>
        </p:txBody>
      </p:sp>
      <p:sp>
        <p:nvSpPr>
          <p:cNvPr id="1042" name="TextBox 29">
            <a:hlinkClick r:id="rId9" action="ppaction://hlinksldjump" highlightClick="1">
              <a:snd r:embed="rId8" name="click.wav"/>
            </a:hlinkClick>
          </p:cNvPr>
          <p:cNvSpPr txBox="1">
            <a:spLocks noChangeArrowheads="1"/>
          </p:cNvSpPr>
          <p:nvPr/>
        </p:nvSpPr>
        <p:spPr bwMode="auto">
          <a:xfrm>
            <a:off x="34925" y="2060575"/>
            <a:ext cx="954088" cy="50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en-US" sz="1800" b="1">
                <a:solidFill>
                  <a:srgbClr val="FFFF99"/>
                </a:solidFill>
                <a:latin typeface="Arial" pitchFamily="34" charset="0"/>
              </a:rPr>
              <a:t>Aktiviti</a:t>
            </a:r>
          </a:p>
        </p:txBody>
      </p:sp>
      <p:sp>
        <p:nvSpPr>
          <p:cNvPr id="1043" name="TextBox 31">
            <a:hlinkClick r:id="rId10" action="ppaction://hlinksldjump" highlightClick="1">
              <a:snd r:embed="rId8" name="click.wav"/>
            </a:hlinkClick>
          </p:cNvPr>
          <p:cNvSpPr txBox="1">
            <a:spLocks noChangeArrowheads="1"/>
          </p:cNvSpPr>
          <p:nvPr/>
        </p:nvSpPr>
        <p:spPr bwMode="auto">
          <a:xfrm>
            <a:off x="323850" y="3028950"/>
            <a:ext cx="11461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  <a:tabLst>
                <a:tab pos="185738" algn="l"/>
              </a:tabLst>
            </a:pPr>
            <a:r>
              <a:rPr lang="en-US" sz="1800" b="1">
                <a:solidFill>
                  <a:srgbClr val="FFFF99"/>
                </a:solidFill>
                <a:latin typeface="Arial" pitchFamily="34" charset="0"/>
              </a:rPr>
              <a:t>Aktiviti 2</a:t>
            </a:r>
          </a:p>
        </p:txBody>
      </p:sp>
      <p:sp>
        <p:nvSpPr>
          <p:cNvPr id="1044" name="TextBox 32">
            <a:hlinkClick r:id="rId11" action="ppaction://hlinksldjump" highlightClick="1">
              <a:snd r:embed="rId8" name="click.wav"/>
            </a:hlinkClick>
          </p:cNvPr>
          <p:cNvSpPr txBox="1">
            <a:spLocks noChangeArrowheads="1"/>
          </p:cNvSpPr>
          <p:nvPr/>
        </p:nvSpPr>
        <p:spPr bwMode="auto">
          <a:xfrm>
            <a:off x="323850" y="3529013"/>
            <a:ext cx="11461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  <a:tabLst>
                <a:tab pos="185738" algn="l"/>
              </a:tabLst>
            </a:pPr>
            <a:r>
              <a:rPr lang="en-US" sz="1800" b="1">
                <a:solidFill>
                  <a:srgbClr val="FFFF99"/>
                </a:solidFill>
                <a:latin typeface="Arial" pitchFamily="34" charset="0"/>
              </a:rPr>
              <a:t>Aktiviti 3</a:t>
            </a:r>
          </a:p>
        </p:txBody>
      </p:sp>
      <p:sp>
        <p:nvSpPr>
          <p:cNvPr id="1045" name="TextBox 33">
            <a:hlinkClick r:id="rId12" action="ppaction://hlinksldjump" highlightClick="1">
              <a:snd r:embed="rId8" name="click.wav"/>
            </a:hlinkClick>
          </p:cNvPr>
          <p:cNvSpPr txBox="1">
            <a:spLocks noChangeArrowheads="1"/>
          </p:cNvSpPr>
          <p:nvPr/>
        </p:nvSpPr>
        <p:spPr bwMode="auto">
          <a:xfrm>
            <a:off x="323850" y="4033838"/>
            <a:ext cx="1146175" cy="455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  <a:tabLst>
                <a:tab pos="185738" algn="l"/>
              </a:tabLst>
            </a:pPr>
            <a:r>
              <a:rPr lang="en-US" sz="1800" b="1">
                <a:solidFill>
                  <a:srgbClr val="FFFF99"/>
                </a:solidFill>
                <a:latin typeface="Arial" pitchFamily="34" charset="0"/>
              </a:rPr>
              <a:t>Aktiviti 4</a:t>
            </a:r>
          </a:p>
        </p:txBody>
      </p:sp>
      <p:sp>
        <p:nvSpPr>
          <p:cNvPr id="1046" name="TextBox 34">
            <a:hlinkClick r:id="rId13" action="ppaction://hlinksldjump" highlightClick="1">
              <a:snd r:embed="rId8" name="click.wav"/>
            </a:hlinkClick>
          </p:cNvPr>
          <p:cNvSpPr txBox="1">
            <a:spLocks noChangeArrowheads="1"/>
          </p:cNvSpPr>
          <p:nvPr/>
        </p:nvSpPr>
        <p:spPr bwMode="auto">
          <a:xfrm>
            <a:off x="323850" y="4537075"/>
            <a:ext cx="11461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  <a:tabLst>
                <a:tab pos="185738" algn="l"/>
              </a:tabLst>
            </a:pPr>
            <a:r>
              <a:rPr lang="en-US" sz="1800" b="1">
                <a:solidFill>
                  <a:srgbClr val="FFFF99"/>
                </a:solidFill>
                <a:latin typeface="Arial" pitchFamily="34" charset="0"/>
              </a:rPr>
              <a:t>Aktiviti 5</a:t>
            </a:r>
          </a:p>
        </p:txBody>
      </p:sp>
      <p:sp>
        <p:nvSpPr>
          <p:cNvPr id="1047" name="TextBox 35">
            <a:hlinkClick r:id="rId14" action="ppaction://hlinksldjump" highlightClick="1">
              <a:snd r:embed="rId8" name="click.wav"/>
            </a:hlinkClick>
          </p:cNvPr>
          <p:cNvSpPr txBox="1">
            <a:spLocks noChangeArrowheads="1"/>
          </p:cNvSpPr>
          <p:nvPr/>
        </p:nvSpPr>
        <p:spPr bwMode="auto">
          <a:xfrm>
            <a:off x="323850" y="5041900"/>
            <a:ext cx="1146175" cy="455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  <a:tabLst>
                <a:tab pos="185738" algn="l"/>
              </a:tabLst>
            </a:pPr>
            <a:r>
              <a:rPr lang="en-US" sz="1800" b="1">
                <a:solidFill>
                  <a:srgbClr val="FFFF99"/>
                </a:solidFill>
                <a:latin typeface="Arial" pitchFamily="34" charset="0"/>
              </a:rPr>
              <a:t>Aktiviti 6</a:t>
            </a:r>
          </a:p>
        </p:txBody>
      </p:sp>
      <p:sp>
        <p:nvSpPr>
          <p:cNvPr id="1048" name="TextBox 36">
            <a:hlinkClick r:id="rId15" action="ppaction://hlinksldjump" highlightClick="1">
              <a:snd r:embed="rId8" name="click.wav"/>
            </a:hlinkClick>
          </p:cNvPr>
          <p:cNvSpPr txBox="1">
            <a:spLocks noChangeArrowheads="1"/>
          </p:cNvSpPr>
          <p:nvPr/>
        </p:nvSpPr>
        <p:spPr bwMode="auto">
          <a:xfrm>
            <a:off x="107950" y="1692275"/>
            <a:ext cx="14795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800" b="1">
                <a:solidFill>
                  <a:srgbClr val="FFFF99"/>
                </a:solidFill>
                <a:latin typeface="Arial" pitchFamily="34" charset="0"/>
              </a:rPr>
              <a:t>Pengenalan</a:t>
            </a:r>
            <a:endParaRPr lang="en-MY" sz="1800" b="1">
              <a:solidFill>
                <a:srgbClr val="FFFF99"/>
              </a:solidFill>
              <a:latin typeface="Arial" pitchFamily="34" charset="0"/>
            </a:endParaRPr>
          </a:p>
        </p:txBody>
      </p:sp>
      <p:sp>
        <p:nvSpPr>
          <p:cNvPr id="1049" name="TextBox 37">
            <a:hlinkClick r:id="rId16" action="ppaction://hlinksldjump" highlightClick="1">
              <a:snd r:embed="rId8" name="click.wav"/>
            </a:hlinkClick>
          </p:cNvPr>
          <p:cNvSpPr txBox="1">
            <a:spLocks noChangeArrowheads="1"/>
          </p:cNvSpPr>
          <p:nvPr/>
        </p:nvSpPr>
        <p:spPr bwMode="auto">
          <a:xfrm>
            <a:off x="328613" y="2524125"/>
            <a:ext cx="1147762" cy="50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  <a:tabLst>
                <a:tab pos="185738" algn="l"/>
              </a:tabLst>
            </a:pPr>
            <a:r>
              <a:rPr lang="en-US" sz="1800" b="1">
                <a:solidFill>
                  <a:srgbClr val="FFFF99"/>
                </a:solidFill>
                <a:latin typeface="Arial" pitchFamily="34" charset="0"/>
              </a:rPr>
              <a:t>Aktiviti 1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7" descr="Z:\newtek\_backgrounds_1.02\Tim\powerpoint templates\61-80\blue_binary\blue_binary_qx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268413"/>
            <a:ext cx="9144000" cy="563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MY" sz="3200" smtClean="0"/>
              <a:t>Pembangunan Courseware </a:t>
            </a:r>
            <a:br>
              <a:rPr lang="en-MY" sz="3200" smtClean="0"/>
            </a:br>
            <a:r>
              <a:rPr lang="en-MY" sz="3200" smtClean="0"/>
              <a:t>Berasakan Contoh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547813" y="1268413"/>
            <a:ext cx="5976937" cy="47704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1600" b="1" dirty="0">
                <a:solidFill>
                  <a:schemeClr val="bg1"/>
                </a:solidFill>
                <a:latin typeface="Arial" pitchFamily="34" charset="0"/>
              </a:rPr>
              <a:t>Aktiviti 2: Penilaian Courseware</a:t>
            </a:r>
            <a:endParaRPr lang="en-MY" sz="1600" b="1" dirty="0">
              <a:solidFill>
                <a:schemeClr val="bg1"/>
              </a:solidFill>
              <a:latin typeface="Arial" pitchFamily="34" charset="0"/>
            </a:endParaRPr>
          </a:p>
          <a:p>
            <a:pPr>
              <a:defRPr/>
            </a:pPr>
            <a:endParaRPr lang="en-MY" sz="1600" dirty="0">
              <a:solidFill>
                <a:schemeClr val="bg1"/>
              </a:solidFill>
              <a:latin typeface="Arial" pitchFamily="34" charset="0"/>
            </a:endParaRPr>
          </a:p>
          <a:p>
            <a:pPr>
              <a:defRPr/>
            </a:pPr>
            <a:r>
              <a:rPr lang="en-MY" sz="1600" b="1" dirty="0">
                <a:solidFill>
                  <a:schemeClr val="bg1"/>
                </a:solidFill>
                <a:latin typeface="Arial" pitchFamily="34" charset="0"/>
              </a:rPr>
              <a:t>Objektif : </a:t>
            </a:r>
          </a:p>
          <a:p>
            <a:pPr>
              <a:defRPr/>
            </a:pPr>
            <a:r>
              <a:rPr lang="en-MY" sz="1600" dirty="0">
                <a:solidFill>
                  <a:schemeClr val="bg1"/>
                </a:solidFill>
                <a:latin typeface="Arial" pitchFamily="34" charset="0"/>
              </a:rPr>
              <a:t>Setelah menjalani aktiviti ini pelatih akan dapat:</a:t>
            </a:r>
          </a:p>
          <a:p>
            <a:pPr marL="355600" indent="-177800">
              <a:buFont typeface="Arial" pitchFamily="34" charset="0"/>
              <a:buChar char="•"/>
              <a:defRPr/>
            </a:pPr>
            <a:r>
              <a:rPr lang="en-MY" sz="1600" dirty="0">
                <a:solidFill>
                  <a:schemeClr val="bg1"/>
                </a:solidFill>
                <a:latin typeface="Arial" pitchFamily="34" charset="0"/>
              </a:rPr>
              <a:t>Membuat penilaian (kekuatan dan kelemahan) terhadap courseware yang sedia ada.</a:t>
            </a:r>
          </a:p>
          <a:p>
            <a:pPr>
              <a:defRPr/>
            </a:pPr>
            <a:r>
              <a:rPr lang="en-MY" sz="1600" dirty="0">
                <a:solidFill>
                  <a:schemeClr val="bg1"/>
                </a:solidFill>
                <a:latin typeface="Arial" pitchFamily="34" charset="0"/>
              </a:rPr>
              <a:t> </a:t>
            </a:r>
          </a:p>
          <a:p>
            <a:pPr>
              <a:defRPr/>
            </a:pPr>
            <a:r>
              <a:rPr lang="en-MY" sz="1600" b="1" dirty="0">
                <a:solidFill>
                  <a:schemeClr val="bg1"/>
                </a:solidFill>
                <a:latin typeface="Arial" pitchFamily="34" charset="0"/>
              </a:rPr>
              <a:t>Prosedur :</a:t>
            </a:r>
          </a:p>
          <a:p>
            <a:pPr marL="342900" indent="-342900">
              <a:buFontTx/>
              <a:buAutoNum type="arabicPeriod"/>
              <a:defRPr/>
            </a:pPr>
            <a:r>
              <a:rPr lang="en-MY" sz="1600" dirty="0">
                <a:solidFill>
                  <a:schemeClr val="bg1"/>
                </a:solidFill>
                <a:latin typeface="Arial" pitchFamily="34" charset="0"/>
              </a:rPr>
              <a:t>Teliti bahan courseware sedia ada. </a:t>
            </a:r>
          </a:p>
          <a:p>
            <a:pPr marL="342900" indent="-342900">
              <a:buFontTx/>
              <a:buAutoNum type="arabicPeriod"/>
              <a:defRPr/>
            </a:pPr>
            <a:r>
              <a:rPr lang="en-MY" sz="1600" dirty="0">
                <a:solidFill>
                  <a:schemeClr val="bg1"/>
                </a:solidFill>
                <a:latin typeface="Arial" pitchFamily="34" charset="0"/>
              </a:rPr>
              <a:t>Teliti dan nilai courseware tersebut dari segi;</a:t>
            </a:r>
          </a:p>
          <a:p>
            <a:pPr marL="533400" indent="-177800">
              <a:buFontTx/>
              <a:buBlip>
                <a:blip r:embed="rId4"/>
              </a:buBlip>
              <a:defRPr/>
            </a:pPr>
            <a:r>
              <a:rPr lang="en-MY" sz="1600" dirty="0">
                <a:solidFill>
                  <a:schemeClr val="bg1"/>
                </a:solidFill>
                <a:latin typeface="Arial" pitchFamily="34" charset="0"/>
              </a:rPr>
              <a:t>Kesesuaian font (jenis, warna dan saiz)</a:t>
            </a:r>
          </a:p>
          <a:p>
            <a:pPr marL="533400" indent="-177800">
              <a:buFontTx/>
              <a:buBlip>
                <a:blip r:embed="rId4"/>
              </a:buBlip>
              <a:defRPr/>
            </a:pPr>
            <a:r>
              <a:rPr lang="en-MY" sz="1600" dirty="0">
                <a:solidFill>
                  <a:schemeClr val="bg1"/>
                </a:solidFill>
                <a:latin typeface="Arial" pitchFamily="34" charset="0"/>
              </a:rPr>
              <a:t>Kesesuaian latar belakang/background ( grafik dan warna)</a:t>
            </a:r>
          </a:p>
          <a:p>
            <a:pPr marL="533400" indent="-177800">
              <a:buFontTx/>
              <a:buBlip>
                <a:blip r:embed="rId4"/>
              </a:buBlip>
              <a:defRPr/>
            </a:pPr>
            <a:r>
              <a:rPr lang="en-MY" sz="1600" dirty="0">
                <a:solidFill>
                  <a:schemeClr val="bg1"/>
                </a:solidFill>
                <a:latin typeface="Arial" pitchFamily="34" charset="0"/>
              </a:rPr>
              <a:t>Reka Letak/layout (susunan dan jarak antara font, susunan dan jarak antara grafik)</a:t>
            </a:r>
          </a:p>
          <a:p>
            <a:pPr marL="533400" indent="-177800">
              <a:buFontTx/>
              <a:buBlip>
                <a:blip r:embed="rId4"/>
              </a:buBlip>
              <a:defRPr/>
            </a:pPr>
            <a:r>
              <a:rPr lang="en-MY" sz="1600" dirty="0">
                <a:solidFill>
                  <a:schemeClr val="bg1"/>
                </a:solidFill>
                <a:latin typeface="Arial" pitchFamily="34" charset="0"/>
              </a:rPr>
              <a:t>Fokus/emphasis ( Fokus persembahan)</a:t>
            </a:r>
          </a:p>
          <a:p>
            <a:pPr marL="533400" indent="-177800">
              <a:buFontTx/>
              <a:buBlip>
                <a:blip r:embed="rId4"/>
              </a:buBlip>
              <a:defRPr/>
            </a:pPr>
            <a:r>
              <a:rPr lang="en-MY" sz="1600" dirty="0">
                <a:solidFill>
                  <a:schemeClr val="bg1"/>
                </a:solidFill>
                <a:latin typeface="Arial" pitchFamily="34" charset="0"/>
              </a:rPr>
              <a:t>Kesesuaian animasi, audio dan video. (Prinsip Casper dan ciri-ciri multimedia-teks, animasi, grafik, video, audio)</a:t>
            </a:r>
          </a:p>
          <a:p>
            <a:pPr marL="355600" indent="-355600">
              <a:defRPr/>
            </a:pPr>
            <a:r>
              <a:rPr lang="en-US" sz="1600" dirty="0">
                <a:solidFill>
                  <a:schemeClr val="bg1"/>
                </a:solidFill>
                <a:latin typeface="Arial" pitchFamily="34" charset="0"/>
              </a:rPr>
              <a:t>3. 	</a:t>
            </a:r>
            <a:r>
              <a:rPr lang="en-MY" sz="1600" dirty="0">
                <a:solidFill>
                  <a:schemeClr val="bg1"/>
                </a:solidFill>
                <a:latin typeface="Arial" pitchFamily="34" charset="0"/>
              </a:rPr>
              <a:t>Bentangkan hasil penilaian kepada kelas</a:t>
            </a:r>
            <a:r>
              <a:rPr lang="en-MY" sz="1600" dirty="0">
                <a:solidFill>
                  <a:schemeClr val="bg1"/>
                </a:solidFill>
                <a:cs typeface="+mn-cs"/>
              </a:rPr>
              <a:t>.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1268760"/>
            <a:ext cx="1547664" cy="5373216"/>
          </a:xfrm>
          <a:prstGeom prst="rect">
            <a:avLst/>
          </a:prstGeom>
          <a:gradFill flip="none" rotWithShape="1">
            <a:gsLst>
              <a:gs pos="100000">
                <a:srgbClr val="0066FF">
                  <a:alpha val="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MY" dirty="0"/>
          </a:p>
        </p:txBody>
      </p:sp>
      <p:sp>
        <p:nvSpPr>
          <p:cNvPr id="13" name="Rectangle 12"/>
          <p:cNvSpPr/>
          <p:nvPr/>
        </p:nvSpPr>
        <p:spPr>
          <a:xfrm>
            <a:off x="7452320" y="1268760"/>
            <a:ext cx="1691680" cy="5328592"/>
          </a:xfrm>
          <a:prstGeom prst="rect">
            <a:avLst/>
          </a:prstGeom>
          <a:gradFill flip="none" rotWithShape="1">
            <a:gsLst>
              <a:gs pos="100000">
                <a:srgbClr val="0066FF">
                  <a:alpha val="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>
              <a:defRPr/>
            </a:pPr>
            <a:r>
              <a:rPr lang="en-US" sz="1800" dirty="0">
                <a:solidFill>
                  <a:schemeClr val="tx1"/>
                </a:solidFill>
              </a:rPr>
              <a:t>Lampiran/ Sumber</a:t>
            </a:r>
            <a:endParaRPr lang="en-MY" sz="1800" dirty="0">
              <a:solidFill>
                <a:schemeClr val="tx1"/>
              </a:solidFill>
            </a:endParaRPr>
          </a:p>
        </p:txBody>
      </p:sp>
      <p:pic>
        <p:nvPicPr>
          <p:cNvPr id="2060" name="Picture 14" descr="label tajuk1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22963" y="0"/>
            <a:ext cx="3221037" cy="73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1" name="Picture 15" descr="LOGO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292725" y="0"/>
            <a:ext cx="581025" cy="692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Rectangle 11"/>
          <p:cNvSpPr/>
          <p:nvPr/>
        </p:nvSpPr>
        <p:spPr>
          <a:xfrm>
            <a:off x="0" y="6524625"/>
            <a:ext cx="9144000" cy="360363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800" dirty="0">
                <a:solidFill>
                  <a:schemeClr val="tx1"/>
                </a:solidFill>
              </a:rPr>
              <a:t>Oleh: Noemi </a:t>
            </a:r>
            <a:r>
              <a:rPr lang="en-US" sz="1800" dirty="0" err="1">
                <a:solidFill>
                  <a:schemeClr val="tx1"/>
                </a:solidFill>
              </a:rPr>
              <a:t>Linus</a:t>
            </a:r>
            <a:r>
              <a:rPr lang="en-US" sz="1800" dirty="0">
                <a:solidFill>
                  <a:schemeClr val="tx1"/>
                </a:solidFill>
              </a:rPr>
              <a:t>, Jabatan Teknologi Pendidikan</a:t>
            </a:r>
            <a:endParaRPr lang="en-MY" sz="3200" dirty="0">
              <a:solidFill>
                <a:schemeClr val="tx1"/>
              </a:solidFill>
            </a:endParaRPr>
          </a:p>
        </p:txBody>
      </p:sp>
      <p:graphicFrame>
        <p:nvGraphicFramePr>
          <p:cNvPr id="2050" name="Object 5">
            <a:hlinkClick r:id="rId8" action="ppaction://hlinkfile" highlightClick="1">
              <a:snd r:embed="rId7" name="click.wav"/>
            </a:hlinkClick>
          </p:cNvPr>
          <p:cNvGraphicFramePr>
            <a:graphicFrameLocks noChangeAspect="1"/>
          </p:cNvGraphicFramePr>
          <p:nvPr/>
        </p:nvGraphicFramePr>
        <p:xfrm>
          <a:off x="7908925" y="2070100"/>
          <a:ext cx="914400" cy="771525"/>
        </p:xfrm>
        <a:graphic>
          <a:graphicData uri="http://schemas.openxmlformats.org/presentationml/2006/ole">
            <p:oleObj spid="_x0000_s2050" name="Document" showAsIcon="1" r:id="rId9" imgW="914400" imgH="771480" progId="Word.Document.8">
              <p:link updateAutomatic="1"/>
            </p:oleObj>
          </a:graphicData>
        </a:graphic>
      </p:graphicFrame>
      <p:sp>
        <p:nvSpPr>
          <p:cNvPr id="23" name="Action Button: Forward or Next 22">
            <a:hlinkClick r:id="" action="ppaction://hlinkshowjump?jump=nextslide" highlightClick="1">
              <a:snd r:embed="rId7" name="click.wav"/>
            </a:hlinkClick>
          </p:cNvPr>
          <p:cNvSpPr/>
          <p:nvPr/>
        </p:nvSpPr>
        <p:spPr>
          <a:xfrm>
            <a:off x="8459788" y="5949950"/>
            <a:ext cx="504825" cy="358775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MY"/>
          </a:p>
        </p:txBody>
      </p:sp>
      <p:sp>
        <p:nvSpPr>
          <p:cNvPr id="24" name="Action Button: Back or Previous 23">
            <a:hlinkClick r:id="" action="ppaction://hlinkshowjump?jump=previousslide" highlightClick="1">
              <a:snd r:embed="rId7" name="click.wav"/>
            </a:hlinkClick>
          </p:cNvPr>
          <p:cNvSpPr/>
          <p:nvPr/>
        </p:nvSpPr>
        <p:spPr>
          <a:xfrm>
            <a:off x="7812088" y="5949950"/>
            <a:ext cx="504825" cy="358775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MY"/>
          </a:p>
        </p:txBody>
      </p:sp>
      <p:sp>
        <p:nvSpPr>
          <p:cNvPr id="2065" name="TextBox 24">
            <a:hlinkClick r:id="rId10" action="ppaction://hlinksldjump" highlightClick="1">
              <a:snd r:embed="rId7" name="click.wav"/>
            </a:hlinkClick>
          </p:cNvPr>
          <p:cNvSpPr txBox="1">
            <a:spLocks noChangeArrowheads="1"/>
          </p:cNvSpPr>
          <p:nvPr/>
        </p:nvSpPr>
        <p:spPr bwMode="auto">
          <a:xfrm>
            <a:off x="34925" y="2060575"/>
            <a:ext cx="954088" cy="50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en-US" sz="1800" b="1">
                <a:solidFill>
                  <a:srgbClr val="FFFF99"/>
                </a:solidFill>
                <a:latin typeface="Arial" pitchFamily="34" charset="0"/>
              </a:rPr>
              <a:t>Aktiviti</a:t>
            </a:r>
          </a:p>
        </p:txBody>
      </p:sp>
      <p:sp>
        <p:nvSpPr>
          <p:cNvPr id="2066" name="TextBox 26">
            <a:hlinkClick r:id="rId11" action="ppaction://hlinksldjump" highlightClick="1">
              <a:snd r:embed="rId7" name="click.wav"/>
            </a:hlinkClick>
          </p:cNvPr>
          <p:cNvSpPr txBox="1">
            <a:spLocks noChangeArrowheads="1"/>
          </p:cNvSpPr>
          <p:nvPr/>
        </p:nvSpPr>
        <p:spPr bwMode="auto">
          <a:xfrm>
            <a:off x="323850" y="3028950"/>
            <a:ext cx="11461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  <a:tabLst>
                <a:tab pos="185738" algn="l"/>
              </a:tabLst>
            </a:pPr>
            <a:r>
              <a:rPr lang="en-US" sz="1800" b="1">
                <a:solidFill>
                  <a:srgbClr val="FFFF99"/>
                </a:solidFill>
                <a:latin typeface="Arial" pitchFamily="34" charset="0"/>
              </a:rPr>
              <a:t>Aktiviti 2</a:t>
            </a:r>
          </a:p>
        </p:txBody>
      </p:sp>
      <p:sp>
        <p:nvSpPr>
          <p:cNvPr id="2067" name="TextBox 27">
            <a:hlinkClick r:id="rId12" action="ppaction://hlinksldjump" highlightClick="1">
              <a:snd r:embed="rId7" name="click.wav"/>
            </a:hlinkClick>
          </p:cNvPr>
          <p:cNvSpPr txBox="1">
            <a:spLocks noChangeArrowheads="1"/>
          </p:cNvSpPr>
          <p:nvPr/>
        </p:nvSpPr>
        <p:spPr bwMode="auto">
          <a:xfrm>
            <a:off x="323850" y="3529013"/>
            <a:ext cx="11461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  <a:tabLst>
                <a:tab pos="185738" algn="l"/>
              </a:tabLst>
            </a:pPr>
            <a:r>
              <a:rPr lang="en-US" sz="1800" b="1">
                <a:solidFill>
                  <a:srgbClr val="FFFF99"/>
                </a:solidFill>
                <a:latin typeface="Arial" pitchFamily="34" charset="0"/>
              </a:rPr>
              <a:t>Aktiviti 3</a:t>
            </a:r>
          </a:p>
        </p:txBody>
      </p:sp>
      <p:sp>
        <p:nvSpPr>
          <p:cNvPr id="2068" name="TextBox 28">
            <a:hlinkClick r:id="rId13" action="ppaction://hlinksldjump" highlightClick="1">
              <a:snd r:embed="rId7" name="click.wav"/>
            </a:hlinkClick>
          </p:cNvPr>
          <p:cNvSpPr txBox="1">
            <a:spLocks noChangeArrowheads="1"/>
          </p:cNvSpPr>
          <p:nvPr/>
        </p:nvSpPr>
        <p:spPr bwMode="auto">
          <a:xfrm>
            <a:off x="323850" y="4033838"/>
            <a:ext cx="1146175" cy="455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  <a:tabLst>
                <a:tab pos="185738" algn="l"/>
              </a:tabLst>
            </a:pPr>
            <a:r>
              <a:rPr lang="en-US" sz="1800" b="1">
                <a:solidFill>
                  <a:srgbClr val="FFFF99"/>
                </a:solidFill>
                <a:latin typeface="Arial" pitchFamily="34" charset="0"/>
              </a:rPr>
              <a:t>Aktiviti 4</a:t>
            </a:r>
          </a:p>
        </p:txBody>
      </p:sp>
      <p:sp>
        <p:nvSpPr>
          <p:cNvPr id="2069" name="TextBox 29">
            <a:hlinkClick r:id="rId14" action="ppaction://hlinksldjump" highlightClick="1">
              <a:snd r:embed="rId7" name="click.wav"/>
            </a:hlinkClick>
          </p:cNvPr>
          <p:cNvSpPr txBox="1">
            <a:spLocks noChangeArrowheads="1"/>
          </p:cNvSpPr>
          <p:nvPr/>
        </p:nvSpPr>
        <p:spPr bwMode="auto">
          <a:xfrm>
            <a:off x="323850" y="4537075"/>
            <a:ext cx="11461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  <a:tabLst>
                <a:tab pos="185738" algn="l"/>
              </a:tabLst>
            </a:pPr>
            <a:r>
              <a:rPr lang="en-US" sz="1800" b="1">
                <a:solidFill>
                  <a:srgbClr val="FFFF99"/>
                </a:solidFill>
                <a:latin typeface="Arial" pitchFamily="34" charset="0"/>
              </a:rPr>
              <a:t>Aktiviti 5</a:t>
            </a:r>
          </a:p>
        </p:txBody>
      </p:sp>
      <p:sp>
        <p:nvSpPr>
          <p:cNvPr id="2070" name="TextBox 30">
            <a:hlinkClick r:id="rId15" action="ppaction://hlinksldjump" highlightClick="1">
              <a:snd r:embed="rId7" name="click.wav"/>
            </a:hlinkClick>
          </p:cNvPr>
          <p:cNvSpPr txBox="1">
            <a:spLocks noChangeArrowheads="1"/>
          </p:cNvSpPr>
          <p:nvPr/>
        </p:nvSpPr>
        <p:spPr bwMode="auto">
          <a:xfrm>
            <a:off x="323850" y="5041900"/>
            <a:ext cx="1146175" cy="455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  <a:tabLst>
                <a:tab pos="185738" algn="l"/>
              </a:tabLst>
            </a:pPr>
            <a:r>
              <a:rPr lang="en-US" sz="1800" b="1">
                <a:solidFill>
                  <a:srgbClr val="FFFF99"/>
                </a:solidFill>
                <a:latin typeface="Arial" pitchFamily="34" charset="0"/>
              </a:rPr>
              <a:t>Aktiviti 6</a:t>
            </a:r>
          </a:p>
        </p:txBody>
      </p:sp>
      <p:sp>
        <p:nvSpPr>
          <p:cNvPr id="2071" name="TextBox 31">
            <a:hlinkClick r:id="rId16" action="ppaction://hlinksldjump" highlightClick="1">
              <a:snd r:embed="rId7" name="click.wav"/>
            </a:hlinkClick>
          </p:cNvPr>
          <p:cNvSpPr txBox="1">
            <a:spLocks noChangeArrowheads="1"/>
          </p:cNvSpPr>
          <p:nvPr/>
        </p:nvSpPr>
        <p:spPr bwMode="auto">
          <a:xfrm>
            <a:off x="107950" y="1692275"/>
            <a:ext cx="14795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800" b="1">
                <a:solidFill>
                  <a:srgbClr val="FFFF99"/>
                </a:solidFill>
                <a:latin typeface="Arial" pitchFamily="34" charset="0"/>
              </a:rPr>
              <a:t>Pengenalan</a:t>
            </a:r>
            <a:endParaRPr lang="en-MY" sz="1800" b="1">
              <a:solidFill>
                <a:srgbClr val="FFFF99"/>
              </a:solidFill>
              <a:latin typeface="Arial" pitchFamily="34" charset="0"/>
            </a:endParaRPr>
          </a:p>
        </p:txBody>
      </p:sp>
      <p:sp>
        <p:nvSpPr>
          <p:cNvPr id="2072" name="TextBox 32">
            <a:hlinkClick r:id="rId17" action="ppaction://hlinksldjump" highlightClick="1">
              <a:snd r:embed="rId7" name="click.wav"/>
            </a:hlinkClick>
          </p:cNvPr>
          <p:cNvSpPr txBox="1">
            <a:spLocks noChangeArrowheads="1"/>
          </p:cNvSpPr>
          <p:nvPr/>
        </p:nvSpPr>
        <p:spPr bwMode="auto">
          <a:xfrm>
            <a:off x="328613" y="2524125"/>
            <a:ext cx="1147762" cy="50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  <a:tabLst>
                <a:tab pos="185738" algn="l"/>
              </a:tabLst>
            </a:pPr>
            <a:r>
              <a:rPr lang="en-US" sz="1800" b="1">
                <a:solidFill>
                  <a:srgbClr val="FFFF99"/>
                </a:solidFill>
                <a:latin typeface="Arial" pitchFamily="34" charset="0"/>
              </a:rPr>
              <a:t>Aktiviti 1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9" name="Picture 7" descr="Z:\newtek\_backgrounds_1.02\Tim\powerpoint templates\61-80\blue_binary\blue_binary_qx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268413"/>
            <a:ext cx="9144000" cy="563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8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MY" sz="3200" smtClean="0"/>
              <a:t>Pembangunan Courseware </a:t>
            </a:r>
            <a:br>
              <a:rPr lang="en-MY" sz="3200" smtClean="0"/>
            </a:br>
            <a:r>
              <a:rPr lang="en-MY" sz="3200" smtClean="0"/>
              <a:t>Berasakan Contoh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763713" y="1484313"/>
            <a:ext cx="5616575" cy="42783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1600" b="1" dirty="0">
                <a:solidFill>
                  <a:schemeClr val="bg1"/>
                </a:solidFill>
                <a:latin typeface="Arial" pitchFamily="34" charset="0"/>
              </a:rPr>
              <a:t>Aktiviti 3	: Mengenal pasti teknik yang terdapat dalam contoh-	  contoh courseware yang menggunakan PowerPoint</a:t>
            </a:r>
            <a:endParaRPr lang="en-MY" sz="1600" b="1" dirty="0">
              <a:solidFill>
                <a:schemeClr val="bg1"/>
              </a:solidFill>
              <a:latin typeface="Arial" pitchFamily="34" charset="0"/>
            </a:endParaRPr>
          </a:p>
          <a:p>
            <a:pPr>
              <a:defRPr/>
            </a:pPr>
            <a:endParaRPr lang="en-MY" sz="1600" dirty="0">
              <a:solidFill>
                <a:schemeClr val="bg1"/>
              </a:solidFill>
              <a:latin typeface="Arial" pitchFamily="34" charset="0"/>
            </a:endParaRPr>
          </a:p>
          <a:p>
            <a:pPr>
              <a:defRPr/>
            </a:pPr>
            <a:r>
              <a:rPr lang="en-MY" sz="1600" b="1" dirty="0">
                <a:solidFill>
                  <a:schemeClr val="bg1"/>
                </a:solidFill>
                <a:latin typeface="Arial" pitchFamily="34" charset="0"/>
              </a:rPr>
              <a:t>Objektif : </a:t>
            </a:r>
          </a:p>
          <a:p>
            <a:pPr>
              <a:defRPr/>
            </a:pPr>
            <a:r>
              <a:rPr lang="en-MY" sz="1600" dirty="0">
                <a:solidFill>
                  <a:schemeClr val="bg1"/>
                </a:solidFill>
                <a:latin typeface="Arial" pitchFamily="34" charset="0"/>
              </a:rPr>
              <a:t>Setelah menjalani aktiviti ini pelatih akan dapat:</a:t>
            </a:r>
          </a:p>
          <a:p>
            <a:pPr marL="177800" indent="-177800">
              <a:buFont typeface="+mj-lt"/>
              <a:buAutoNum type="arabicPeriod"/>
              <a:defRPr/>
            </a:pPr>
            <a:r>
              <a:rPr lang="en-MY" sz="1600" dirty="0">
                <a:solidFill>
                  <a:schemeClr val="bg1"/>
                </a:solidFill>
                <a:latin typeface="Arial" pitchFamily="34" charset="0"/>
              </a:rPr>
              <a:t>Mengenal pasti idea baru yang terdapat dalam contoh-contoh persembahan sedia ada.</a:t>
            </a:r>
          </a:p>
          <a:p>
            <a:pPr marL="177800" indent="-177800">
              <a:buFont typeface="+mj-lt"/>
              <a:buAutoNum type="arabicPeriod"/>
              <a:defRPr/>
            </a:pPr>
            <a:r>
              <a:rPr lang="en-MY" sz="1600" dirty="0">
                <a:solidFill>
                  <a:schemeClr val="bg1"/>
                </a:solidFill>
                <a:latin typeface="Arial" pitchFamily="34" charset="0"/>
              </a:rPr>
              <a:t>Mempelajari teknik penghasilan idea tersebut.</a:t>
            </a:r>
          </a:p>
          <a:p>
            <a:pPr marL="355600" indent="-177800">
              <a:defRPr/>
            </a:pPr>
            <a:endParaRPr lang="en-MY" sz="1600" dirty="0">
              <a:solidFill>
                <a:schemeClr val="bg1"/>
              </a:solidFill>
              <a:latin typeface="Arial" pitchFamily="34" charset="0"/>
            </a:endParaRPr>
          </a:p>
          <a:p>
            <a:pPr>
              <a:defRPr/>
            </a:pPr>
            <a:r>
              <a:rPr lang="en-MY" sz="1600" dirty="0">
                <a:solidFill>
                  <a:schemeClr val="bg1"/>
                </a:solidFill>
                <a:latin typeface="Arial" pitchFamily="34" charset="0"/>
              </a:rPr>
              <a:t> </a:t>
            </a:r>
            <a:r>
              <a:rPr lang="en-MY" sz="1600" b="1" dirty="0">
                <a:solidFill>
                  <a:schemeClr val="bg1"/>
                </a:solidFill>
                <a:latin typeface="Arial" pitchFamily="34" charset="0"/>
              </a:rPr>
              <a:t>Prosedur :</a:t>
            </a:r>
          </a:p>
          <a:p>
            <a:pPr marL="342900" indent="-342900">
              <a:buFontTx/>
              <a:buAutoNum type="arabicPeriod"/>
              <a:defRPr/>
            </a:pPr>
            <a:r>
              <a:rPr lang="en-MY" sz="1600" dirty="0">
                <a:solidFill>
                  <a:schemeClr val="bg1"/>
                </a:solidFill>
                <a:latin typeface="Arial" pitchFamily="34" charset="0"/>
              </a:rPr>
              <a:t>Teliti contoh-contoh bahan courseware menggunakan PowerPoint sedia ada. </a:t>
            </a:r>
          </a:p>
          <a:p>
            <a:pPr marL="342900" indent="-342900">
              <a:buFontTx/>
              <a:buAutoNum type="arabicPeriod"/>
              <a:defRPr/>
            </a:pPr>
            <a:r>
              <a:rPr lang="en-MY" sz="1600" dirty="0">
                <a:solidFill>
                  <a:schemeClr val="bg1"/>
                </a:solidFill>
                <a:latin typeface="Arial" pitchFamily="34" charset="0"/>
              </a:rPr>
              <a:t>Kenal pasti teknik/idea baru bagi anda yang terdapat dalam courseware tersebut.. </a:t>
            </a:r>
          </a:p>
          <a:p>
            <a:pPr marL="342900" indent="-342900">
              <a:buFontTx/>
              <a:buAutoNum type="arabicPeriod"/>
              <a:defRPr/>
            </a:pPr>
            <a:r>
              <a:rPr lang="en-MY" sz="1600" dirty="0">
                <a:solidFill>
                  <a:schemeClr val="bg1"/>
                </a:solidFill>
                <a:latin typeface="Arial" pitchFamily="34" charset="0"/>
              </a:rPr>
              <a:t>Pelajari teknik/idea baru tersebut. Perbincangan dengan rakan sebaya amat digalakkan.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1268760"/>
            <a:ext cx="1691680" cy="5373216"/>
          </a:xfrm>
          <a:prstGeom prst="rect">
            <a:avLst/>
          </a:prstGeom>
          <a:gradFill flip="none" rotWithShape="1">
            <a:gsLst>
              <a:gs pos="100000">
                <a:srgbClr val="0066FF">
                  <a:alpha val="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MY" dirty="0"/>
          </a:p>
        </p:txBody>
      </p:sp>
      <p:sp>
        <p:nvSpPr>
          <p:cNvPr id="13" name="Rectangle 12"/>
          <p:cNvSpPr/>
          <p:nvPr/>
        </p:nvSpPr>
        <p:spPr>
          <a:xfrm>
            <a:off x="7452320" y="1268760"/>
            <a:ext cx="1691680" cy="5328592"/>
          </a:xfrm>
          <a:prstGeom prst="rect">
            <a:avLst/>
          </a:prstGeom>
          <a:gradFill flip="none" rotWithShape="1">
            <a:gsLst>
              <a:gs pos="100000">
                <a:srgbClr val="0066FF">
                  <a:alpha val="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>
              <a:defRPr/>
            </a:pPr>
            <a:r>
              <a:rPr lang="en-US" sz="1800" dirty="0">
                <a:solidFill>
                  <a:schemeClr val="tx1"/>
                </a:solidFill>
              </a:rPr>
              <a:t>Lampiran/ Sumber</a:t>
            </a:r>
            <a:endParaRPr lang="en-MY" sz="1800" dirty="0">
              <a:solidFill>
                <a:schemeClr val="tx1"/>
              </a:solidFill>
            </a:endParaRPr>
          </a:p>
        </p:txBody>
      </p:sp>
      <p:pic>
        <p:nvPicPr>
          <p:cNvPr id="3088" name="Picture 14" descr="label tajuk1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22963" y="0"/>
            <a:ext cx="3221037" cy="73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9" name="Picture 15" descr="LOGO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92725" y="0"/>
            <a:ext cx="581025" cy="692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Rectangle 11"/>
          <p:cNvSpPr/>
          <p:nvPr/>
        </p:nvSpPr>
        <p:spPr>
          <a:xfrm>
            <a:off x="0" y="6524625"/>
            <a:ext cx="9144000" cy="360363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800" dirty="0">
                <a:solidFill>
                  <a:schemeClr val="tx1"/>
                </a:solidFill>
              </a:rPr>
              <a:t>Oleh: Noemi </a:t>
            </a:r>
            <a:r>
              <a:rPr lang="en-US" sz="1800" dirty="0" err="1">
                <a:solidFill>
                  <a:schemeClr val="tx1"/>
                </a:solidFill>
              </a:rPr>
              <a:t>Linus</a:t>
            </a:r>
            <a:r>
              <a:rPr lang="en-US" sz="1800" dirty="0">
                <a:solidFill>
                  <a:schemeClr val="tx1"/>
                </a:solidFill>
              </a:rPr>
              <a:t>, Jabatan Teknologi Pendidikan</a:t>
            </a:r>
            <a:endParaRPr lang="en-MY" sz="3200" dirty="0">
              <a:solidFill>
                <a:schemeClr val="tx1"/>
              </a:solidFill>
            </a:endParaRPr>
          </a:p>
        </p:txBody>
      </p:sp>
      <p:graphicFrame>
        <p:nvGraphicFramePr>
          <p:cNvPr id="3074" name="Object 2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7859713" y="2016125"/>
          <a:ext cx="914400" cy="771525"/>
        </p:xfrm>
        <a:graphic>
          <a:graphicData uri="http://schemas.openxmlformats.org/presentationml/2006/ole">
            <p:oleObj spid="_x0000_s3074" name="Presentation" showAsIcon="1" r:id="rId6" imgW="914400" imgH="771480" progId="PowerPoint.Show.8">
              <p:link updateAutomatic="1"/>
            </p:oleObj>
          </a:graphicData>
        </a:graphic>
      </p:graphicFrame>
      <p:graphicFrame>
        <p:nvGraphicFramePr>
          <p:cNvPr id="3075" name="Object 3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7894638" y="2790825"/>
          <a:ext cx="914400" cy="771525"/>
        </p:xfrm>
        <a:graphic>
          <a:graphicData uri="http://schemas.openxmlformats.org/presentationml/2006/ole">
            <p:oleObj spid="_x0000_s3075" name="Presentation" showAsIcon="1" r:id="rId7" imgW="914400" imgH="771480" progId="PowerPoint.Show.8">
              <p:link updateAutomatic="1"/>
            </p:oleObj>
          </a:graphicData>
        </a:graphic>
      </p:graphicFrame>
      <p:graphicFrame>
        <p:nvGraphicFramePr>
          <p:cNvPr id="3076" name="Object 4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7880350" y="3654425"/>
          <a:ext cx="914400" cy="771525"/>
        </p:xfrm>
        <a:graphic>
          <a:graphicData uri="http://schemas.openxmlformats.org/presentationml/2006/ole">
            <p:oleObj spid="_x0000_s3076" name="Presentation" showAsIcon="1" r:id="rId8" imgW="914400" imgH="771480" progId="PowerPoint.Show.8">
              <p:link updateAutomatic="1"/>
            </p:oleObj>
          </a:graphicData>
        </a:graphic>
      </p:graphicFrame>
      <p:graphicFrame>
        <p:nvGraphicFramePr>
          <p:cNvPr id="3077" name="Object 5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7862888" y="4492625"/>
          <a:ext cx="914400" cy="771525"/>
        </p:xfrm>
        <a:graphic>
          <a:graphicData uri="http://schemas.openxmlformats.org/presentationml/2006/ole">
            <p:oleObj spid="_x0000_s3077" name="Presentation" showAsIcon="1" r:id="rId9" imgW="914400" imgH="771480" progId="PowerPoint.Show.8">
              <p:link updateAutomatic="1"/>
            </p:oleObj>
          </a:graphicData>
        </a:graphic>
      </p:graphicFrame>
      <p:graphicFrame>
        <p:nvGraphicFramePr>
          <p:cNvPr id="3078" name="Object 6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7872413" y="5343525"/>
          <a:ext cx="914400" cy="771525"/>
        </p:xfrm>
        <a:graphic>
          <a:graphicData uri="http://schemas.openxmlformats.org/presentationml/2006/ole">
            <p:oleObj spid="_x0000_s3078" name="Presentation" showAsIcon="1" r:id="rId10" imgW="914400" imgH="771480" progId="PowerPoint.Show.8">
              <p:link updateAutomatic="1"/>
            </p:oleObj>
          </a:graphicData>
        </a:graphic>
      </p:graphicFrame>
      <p:sp>
        <p:nvSpPr>
          <p:cNvPr id="24" name="Action Button: Forward or Next 23">
            <a:hlinkClick r:id="" action="ppaction://hlinkshowjump?jump=nextslide" highlightClick="1">
              <a:snd r:embed="rId11" name="click.wav"/>
            </a:hlinkClick>
          </p:cNvPr>
          <p:cNvSpPr/>
          <p:nvPr/>
        </p:nvSpPr>
        <p:spPr>
          <a:xfrm>
            <a:off x="8459788" y="5949950"/>
            <a:ext cx="504825" cy="358775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MY"/>
          </a:p>
        </p:txBody>
      </p:sp>
      <p:sp>
        <p:nvSpPr>
          <p:cNvPr id="25" name="Action Button: Back or Previous 24">
            <a:hlinkClick r:id="" action="ppaction://hlinkshowjump?jump=previousslide" highlightClick="1">
              <a:snd r:embed="rId11" name="click.wav"/>
            </a:hlinkClick>
          </p:cNvPr>
          <p:cNvSpPr/>
          <p:nvPr/>
        </p:nvSpPr>
        <p:spPr>
          <a:xfrm>
            <a:off x="7812088" y="5949950"/>
            <a:ext cx="504825" cy="358775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MY"/>
          </a:p>
        </p:txBody>
      </p:sp>
      <p:sp>
        <p:nvSpPr>
          <p:cNvPr id="3093" name="TextBox 25">
            <a:hlinkClick r:id="rId12" action="ppaction://hlinksldjump" highlightClick="1">
              <a:snd r:embed="rId11" name="click.wav"/>
            </a:hlinkClick>
          </p:cNvPr>
          <p:cNvSpPr txBox="1">
            <a:spLocks noChangeArrowheads="1"/>
          </p:cNvSpPr>
          <p:nvPr/>
        </p:nvSpPr>
        <p:spPr bwMode="auto">
          <a:xfrm>
            <a:off x="34925" y="2060575"/>
            <a:ext cx="954088" cy="50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en-US" sz="1800" b="1">
                <a:solidFill>
                  <a:srgbClr val="FFFF99"/>
                </a:solidFill>
                <a:latin typeface="Arial" pitchFamily="34" charset="0"/>
              </a:rPr>
              <a:t>Aktiviti</a:t>
            </a:r>
          </a:p>
        </p:txBody>
      </p:sp>
      <p:sp>
        <p:nvSpPr>
          <p:cNvPr id="3094" name="TextBox 27">
            <a:hlinkClick r:id="rId13" action="ppaction://hlinksldjump" highlightClick="1">
              <a:snd r:embed="rId11" name="click.wav"/>
            </a:hlinkClick>
          </p:cNvPr>
          <p:cNvSpPr txBox="1">
            <a:spLocks noChangeArrowheads="1"/>
          </p:cNvSpPr>
          <p:nvPr/>
        </p:nvSpPr>
        <p:spPr bwMode="auto">
          <a:xfrm>
            <a:off x="323850" y="3028950"/>
            <a:ext cx="11461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  <a:tabLst>
                <a:tab pos="185738" algn="l"/>
              </a:tabLst>
            </a:pPr>
            <a:r>
              <a:rPr lang="en-US" sz="1800" b="1">
                <a:solidFill>
                  <a:srgbClr val="FFFF99"/>
                </a:solidFill>
                <a:latin typeface="Arial" pitchFamily="34" charset="0"/>
              </a:rPr>
              <a:t>Aktiviti 2</a:t>
            </a:r>
          </a:p>
        </p:txBody>
      </p:sp>
      <p:sp>
        <p:nvSpPr>
          <p:cNvPr id="3095" name="TextBox 28">
            <a:hlinkClick r:id="rId14" action="ppaction://hlinksldjump" highlightClick="1">
              <a:snd r:embed="rId11" name="click.wav"/>
            </a:hlinkClick>
          </p:cNvPr>
          <p:cNvSpPr txBox="1">
            <a:spLocks noChangeArrowheads="1"/>
          </p:cNvSpPr>
          <p:nvPr/>
        </p:nvSpPr>
        <p:spPr bwMode="auto">
          <a:xfrm>
            <a:off x="323850" y="3529013"/>
            <a:ext cx="11461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  <a:tabLst>
                <a:tab pos="185738" algn="l"/>
              </a:tabLst>
            </a:pPr>
            <a:r>
              <a:rPr lang="en-US" sz="1800" b="1">
                <a:solidFill>
                  <a:srgbClr val="FFFF99"/>
                </a:solidFill>
                <a:latin typeface="Arial" pitchFamily="34" charset="0"/>
              </a:rPr>
              <a:t>Aktiviti 3</a:t>
            </a:r>
          </a:p>
        </p:txBody>
      </p:sp>
      <p:sp>
        <p:nvSpPr>
          <p:cNvPr id="3096" name="TextBox 29">
            <a:hlinkClick r:id="rId15" action="ppaction://hlinksldjump" highlightClick="1">
              <a:snd r:embed="rId11" name="click.wav"/>
            </a:hlinkClick>
          </p:cNvPr>
          <p:cNvSpPr txBox="1">
            <a:spLocks noChangeArrowheads="1"/>
          </p:cNvSpPr>
          <p:nvPr/>
        </p:nvSpPr>
        <p:spPr bwMode="auto">
          <a:xfrm>
            <a:off x="323850" y="4033838"/>
            <a:ext cx="1146175" cy="455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  <a:tabLst>
                <a:tab pos="185738" algn="l"/>
              </a:tabLst>
            </a:pPr>
            <a:r>
              <a:rPr lang="en-US" sz="1800" b="1">
                <a:solidFill>
                  <a:srgbClr val="FFFF99"/>
                </a:solidFill>
                <a:latin typeface="Arial" pitchFamily="34" charset="0"/>
              </a:rPr>
              <a:t>Aktiviti 4</a:t>
            </a:r>
          </a:p>
        </p:txBody>
      </p:sp>
      <p:sp>
        <p:nvSpPr>
          <p:cNvPr id="3097" name="TextBox 30">
            <a:hlinkClick r:id="rId16" action="ppaction://hlinksldjump" highlightClick="1">
              <a:snd r:embed="rId11" name="click.wav"/>
            </a:hlinkClick>
          </p:cNvPr>
          <p:cNvSpPr txBox="1">
            <a:spLocks noChangeArrowheads="1"/>
          </p:cNvSpPr>
          <p:nvPr/>
        </p:nvSpPr>
        <p:spPr bwMode="auto">
          <a:xfrm>
            <a:off x="323850" y="4537075"/>
            <a:ext cx="11461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  <a:tabLst>
                <a:tab pos="185738" algn="l"/>
              </a:tabLst>
            </a:pPr>
            <a:r>
              <a:rPr lang="en-US" sz="1800" b="1">
                <a:solidFill>
                  <a:srgbClr val="FFFF99"/>
                </a:solidFill>
                <a:latin typeface="Arial" pitchFamily="34" charset="0"/>
              </a:rPr>
              <a:t>Aktiviti 5</a:t>
            </a:r>
          </a:p>
        </p:txBody>
      </p:sp>
      <p:sp>
        <p:nvSpPr>
          <p:cNvPr id="3098" name="TextBox 31">
            <a:hlinkClick r:id="rId17" action="ppaction://hlinksldjump" highlightClick="1">
              <a:snd r:embed="rId11" name="click.wav"/>
            </a:hlinkClick>
          </p:cNvPr>
          <p:cNvSpPr txBox="1">
            <a:spLocks noChangeArrowheads="1"/>
          </p:cNvSpPr>
          <p:nvPr/>
        </p:nvSpPr>
        <p:spPr bwMode="auto">
          <a:xfrm>
            <a:off x="323850" y="5041900"/>
            <a:ext cx="1146175" cy="455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  <a:tabLst>
                <a:tab pos="185738" algn="l"/>
              </a:tabLst>
            </a:pPr>
            <a:r>
              <a:rPr lang="en-US" sz="1800" b="1">
                <a:solidFill>
                  <a:srgbClr val="FFFF99"/>
                </a:solidFill>
                <a:latin typeface="Arial" pitchFamily="34" charset="0"/>
              </a:rPr>
              <a:t>Aktiviti 6</a:t>
            </a:r>
          </a:p>
        </p:txBody>
      </p:sp>
      <p:sp>
        <p:nvSpPr>
          <p:cNvPr id="3099" name="TextBox 32">
            <a:hlinkClick r:id="rId18" action="ppaction://hlinksldjump" highlightClick="1">
              <a:snd r:embed="rId11" name="click.wav"/>
            </a:hlinkClick>
          </p:cNvPr>
          <p:cNvSpPr txBox="1">
            <a:spLocks noChangeArrowheads="1"/>
          </p:cNvSpPr>
          <p:nvPr/>
        </p:nvSpPr>
        <p:spPr bwMode="auto">
          <a:xfrm>
            <a:off x="107950" y="1692275"/>
            <a:ext cx="14795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800" b="1">
                <a:solidFill>
                  <a:srgbClr val="FFFF99"/>
                </a:solidFill>
                <a:latin typeface="Arial" pitchFamily="34" charset="0"/>
              </a:rPr>
              <a:t>Pengenalan</a:t>
            </a:r>
            <a:endParaRPr lang="en-MY" sz="1800" b="1">
              <a:solidFill>
                <a:srgbClr val="FFFF99"/>
              </a:solidFill>
              <a:latin typeface="Arial" pitchFamily="34" charset="0"/>
            </a:endParaRPr>
          </a:p>
        </p:txBody>
      </p:sp>
      <p:sp>
        <p:nvSpPr>
          <p:cNvPr id="3100" name="TextBox 33">
            <a:hlinkClick r:id="rId19" action="ppaction://hlinksldjump" highlightClick="1">
              <a:snd r:embed="rId11" name="click.wav"/>
            </a:hlinkClick>
          </p:cNvPr>
          <p:cNvSpPr txBox="1">
            <a:spLocks noChangeArrowheads="1"/>
          </p:cNvSpPr>
          <p:nvPr/>
        </p:nvSpPr>
        <p:spPr bwMode="auto">
          <a:xfrm>
            <a:off x="328613" y="2524125"/>
            <a:ext cx="1147762" cy="50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  <a:tabLst>
                <a:tab pos="185738" algn="l"/>
              </a:tabLst>
            </a:pPr>
            <a:r>
              <a:rPr lang="en-US" sz="1800" b="1">
                <a:solidFill>
                  <a:srgbClr val="FFFF99"/>
                </a:solidFill>
                <a:latin typeface="Arial" pitchFamily="34" charset="0"/>
              </a:rPr>
              <a:t>Aktiviti 1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1" name="Picture 7" descr="Z:\newtek\_backgrounds_1.02\Tim\powerpoint templates\61-80\blue_binary\blue_binary_qx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268413"/>
            <a:ext cx="9144000" cy="563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0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MY" sz="3200" smtClean="0"/>
              <a:t>Pembangunan Courseware </a:t>
            </a:r>
            <a:br>
              <a:rPr lang="en-MY" sz="3200" smtClean="0"/>
            </a:br>
            <a:r>
              <a:rPr lang="en-MY" sz="3200" smtClean="0"/>
              <a:t>Berasakan Contoh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763713" y="1333500"/>
            <a:ext cx="5616575" cy="50466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1400" b="1" dirty="0">
                <a:solidFill>
                  <a:schemeClr val="bg1"/>
                </a:solidFill>
                <a:latin typeface="Arial" pitchFamily="34" charset="0"/>
              </a:rPr>
              <a:t>Aktiviti 4	: Merancang Bahan Courseware</a:t>
            </a:r>
            <a:endParaRPr lang="en-MY" sz="1400" b="1" dirty="0">
              <a:solidFill>
                <a:schemeClr val="bg1"/>
              </a:solidFill>
              <a:latin typeface="Arial" pitchFamily="34" charset="0"/>
            </a:endParaRPr>
          </a:p>
          <a:p>
            <a:pPr>
              <a:defRPr/>
            </a:pPr>
            <a:endParaRPr lang="en-MY" sz="1400" dirty="0">
              <a:solidFill>
                <a:schemeClr val="bg1"/>
              </a:solidFill>
              <a:latin typeface="Arial" pitchFamily="34" charset="0"/>
            </a:endParaRPr>
          </a:p>
          <a:p>
            <a:pPr>
              <a:defRPr/>
            </a:pPr>
            <a:r>
              <a:rPr lang="en-MY" sz="1400" b="1" dirty="0">
                <a:solidFill>
                  <a:schemeClr val="bg1"/>
                </a:solidFill>
                <a:latin typeface="Arial" pitchFamily="34" charset="0"/>
              </a:rPr>
              <a:t>Objektif : </a:t>
            </a:r>
          </a:p>
          <a:p>
            <a:pPr>
              <a:defRPr/>
            </a:pPr>
            <a:r>
              <a:rPr lang="en-MY" sz="1400" dirty="0">
                <a:solidFill>
                  <a:schemeClr val="bg1"/>
                </a:solidFill>
                <a:latin typeface="Arial" pitchFamily="34" charset="0"/>
              </a:rPr>
              <a:t>Setelah menjalani aktiviti ini pelatih akan dapat:</a:t>
            </a:r>
          </a:p>
          <a:p>
            <a:pPr marL="177800" indent="-177800">
              <a:buFont typeface="+mj-lt"/>
              <a:buAutoNum type="arabicPeriod"/>
              <a:defRPr/>
            </a:pPr>
            <a:r>
              <a:rPr lang="en-MY" sz="1400" dirty="0">
                <a:solidFill>
                  <a:schemeClr val="bg1"/>
                </a:solidFill>
                <a:latin typeface="Arial" pitchFamily="34" charset="0"/>
              </a:rPr>
              <a:t>Merancang isi kandungan dan reka letak (layout) persembahan menggunakan papan cerita.</a:t>
            </a:r>
          </a:p>
          <a:p>
            <a:pPr>
              <a:defRPr/>
            </a:pPr>
            <a:r>
              <a:rPr lang="en-MY" sz="1400" dirty="0">
                <a:solidFill>
                  <a:schemeClr val="bg1"/>
                </a:solidFill>
                <a:latin typeface="Arial" pitchFamily="34" charset="0"/>
              </a:rPr>
              <a:t> </a:t>
            </a:r>
          </a:p>
          <a:p>
            <a:pPr>
              <a:defRPr/>
            </a:pPr>
            <a:r>
              <a:rPr lang="en-MY" sz="1400" b="1" dirty="0">
                <a:solidFill>
                  <a:schemeClr val="bg1"/>
                </a:solidFill>
                <a:latin typeface="Arial" pitchFamily="34" charset="0"/>
              </a:rPr>
              <a:t>Prosedur : Langkah 1</a:t>
            </a:r>
          </a:p>
          <a:p>
            <a:pPr marL="177800" indent="-177800">
              <a:buFont typeface="+mj-lt"/>
              <a:buAutoNum type="arabicPeriod"/>
              <a:defRPr/>
            </a:pPr>
            <a:r>
              <a:rPr lang="en-MY" sz="1400" dirty="0">
                <a:solidFill>
                  <a:schemeClr val="bg1"/>
                </a:solidFill>
                <a:latin typeface="Arial" pitchFamily="34" charset="0"/>
              </a:rPr>
              <a:t>Anda dikehendaki merancang satu persembahan untuk digunakan dalam pengajaran pembelajaran satu topik khusus dalam satu mata pelajaran pilihan.</a:t>
            </a:r>
          </a:p>
          <a:p>
            <a:pPr marL="177800" indent="-177800">
              <a:buFont typeface="+mj-lt"/>
              <a:buAutoNum type="arabicPeriod"/>
              <a:defRPr/>
            </a:pPr>
            <a:r>
              <a:rPr lang="en-MY" sz="1400" dirty="0">
                <a:solidFill>
                  <a:schemeClr val="bg1"/>
                </a:solidFill>
                <a:latin typeface="Arial" pitchFamily="34" charset="0"/>
              </a:rPr>
              <a:t>Isi kandungan , reka letak (layout), dan impak sesuatu persembahan banyak bergantung kepada jenis penonton yang ada, bidang pembelajaran dan jenis pembelajaran.</a:t>
            </a:r>
          </a:p>
          <a:p>
            <a:pPr marL="177800" indent="-177800">
              <a:buFont typeface="+mj-lt"/>
              <a:buAutoNum type="arabicPeriod"/>
              <a:defRPr/>
            </a:pPr>
            <a:r>
              <a:rPr lang="en-MY" sz="1400" dirty="0">
                <a:solidFill>
                  <a:schemeClr val="bg1"/>
                </a:solidFill>
                <a:latin typeface="Arial" pitchFamily="34" charset="0"/>
              </a:rPr>
              <a:t>Nyatakan hal-hal berkenaan bagi persembahan yang hendak anda bina.</a:t>
            </a:r>
          </a:p>
          <a:p>
            <a:pPr marL="342900" indent="-165100">
              <a:buFont typeface="+mj-lt"/>
              <a:buAutoNum type="alphaLcPeriod"/>
              <a:defRPr/>
            </a:pPr>
            <a:r>
              <a:rPr lang="en-MY" sz="1400" dirty="0">
                <a:solidFill>
                  <a:schemeClr val="bg1"/>
                </a:solidFill>
                <a:latin typeface="Arial" pitchFamily="34" charset="0"/>
              </a:rPr>
              <a:t>Kumpulan sasar : …………………………………………………….</a:t>
            </a:r>
          </a:p>
          <a:p>
            <a:pPr marL="342900" indent="-165100">
              <a:buFont typeface="+mj-lt"/>
              <a:buAutoNum type="alphaLcPeriod"/>
              <a:defRPr/>
            </a:pPr>
            <a:r>
              <a:rPr lang="en-MY" sz="1400" dirty="0">
                <a:solidFill>
                  <a:schemeClr val="bg1"/>
                </a:solidFill>
                <a:latin typeface="Arial" pitchFamily="34" charset="0"/>
              </a:rPr>
              <a:t>Bidang kurikulum (mata pelajaran) : …………………………..</a:t>
            </a:r>
          </a:p>
          <a:p>
            <a:pPr marL="342900" indent="-165100">
              <a:buFont typeface="+mj-lt"/>
              <a:buAutoNum type="alphaLcPeriod"/>
              <a:defRPr/>
            </a:pPr>
            <a:r>
              <a:rPr lang="en-MY" sz="1400" dirty="0">
                <a:solidFill>
                  <a:schemeClr val="bg1"/>
                </a:solidFill>
                <a:latin typeface="Arial" pitchFamily="34" charset="0"/>
              </a:rPr>
              <a:t>Tahap : ……………………………………………………</a:t>
            </a:r>
          </a:p>
          <a:p>
            <a:pPr marL="342900" indent="-165100">
              <a:buFont typeface="+mj-lt"/>
              <a:buAutoNum type="alphaLcPeriod"/>
              <a:defRPr/>
            </a:pPr>
            <a:r>
              <a:rPr lang="en-MY" sz="1400" dirty="0">
                <a:solidFill>
                  <a:schemeClr val="bg1"/>
                </a:solidFill>
                <a:latin typeface="Arial" pitchFamily="34" charset="0"/>
              </a:rPr>
              <a:t>Tajuk/Topik : ……………………………………………………….</a:t>
            </a:r>
          </a:p>
          <a:p>
            <a:pPr marL="342900" indent="-165100">
              <a:buFont typeface="+mj-lt"/>
              <a:buAutoNum type="alphaLcPeriod"/>
              <a:defRPr/>
            </a:pPr>
            <a:r>
              <a:rPr lang="en-MY" sz="1400" dirty="0">
                <a:solidFill>
                  <a:schemeClr val="bg1"/>
                </a:solidFill>
                <a:latin typeface="Arial" pitchFamily="34" charset="0"/>
              </a:rPr>
              <a:t>Jenis Pembelajaran: Kuliah/ Penerokaan/ Latih tubi / Ujian/ Kuiz.</a:t>
            </a:r>
          </a:p>
          <a:p>
            <a:pPr marL="184150" indent="-184150">
              <a:defRPr/>
            </a:pPr>
            <a:r>
              <a:rPr lang="en-US" sz="1400" dirty="0">
                <a:solidFill>
                  <a:schemeClr val="bg1"/>
                </a:solidFill>
                <a:latin typeface="Arial" pitchFamily="34" charset="0"/>
              </a:rPr>
              <a:t>4. Hasilkan lakaran persembahan dari papan cerita.</a:t>
            </a:r>
          </a:p>
          <a:p>
            <a:pPr marL="184150" indent="-184150">
              <a:defRPr/>
            </a:pPr>
            <a:r>
              <a:rPr lang="en-US" sz="1400" dirty="0">
                <a:solidFill>
                  <a:schemeClr val="bg1"/>
                </a:solidFill>
                <a:latin typeface="Arial" pitchFamily="34" charset="0"/>
              </a:rPr>
              <a:t>Seterusnya..</a:t>
            </a:r>
            <a:endParaRPr lang="en-MY" sz="1400" dirty="0">
              <a:solidFill>
                <a:schemeClr val="bg1"/>
              </a:solidFill>
              <a:latin typeface="Arial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0" y="1268760"/>
            <a:ext cx="1691680" cy="5373216"/>
          </a:xfrm>
          <a:prstGeom prst="rect">
            <a:avLst/>
          </a:prstGeom>
          <a:gradFill flip="none" rotWithShape="1">
            <a:gsLst>
              <a:gs pos="100000">
                <a:srgbClr val="0066FF">
                  <a:alpha val="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MY" dirty="0"/>
          </a:p>
        </p:txBody>
      </p:sp>
      <p:sp>
        <p:nvSpPr>
          <p:cNvPr id="13" name="Rectangle 12"/>
          <p:cNvSpPr/>
          <p:nvPr/>
        </p:nvSpPr>
        <p:spPr>
          <a:xfrm>
            <a:off x="7452320" y="1268760"/>
            <a:ext cx="1691680" cy="5328592"/>
          </a:xfrm>
          <a:prstGeom prst="rect">
            <a:avLst/>
          </a:prstGeom>
          <a:gradFill flip="none" rotWithShape="1">
            <a:gsLst>
              <a:gs pos="100000">
                <a:srgbClr val="0066FF">
                  <a:alpha val="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>
              <a:defRPr/>
            </a:pPr>
            <a:r>
              <a:rPr lang="en-US" sz="1800" dirty="0">
                <a:solidFill>
                  <a:schemeClr val="tx1"/>
                </a:solidFill>
              </a:rPr>
              <a:t>Lampiran/ Sumber</a:t>
            </a:r>
            <a:endParaRPr lang="en-MY" sz="1800" dirty="0">
              <a:solidFill>
                <a:schemeClr val="tx1"/>
              </a:solidFill>
            </a:endParaRPr>
          </a:p>
        </p:txBody>
      </p:sp>
      <p:pic>
        <p:nvPicPr>
          <p:cNvPr id="4110" name="Picture 14" descr="label tajuk1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22963" y="0"/>
            <a:ext cx="3221037" cy="73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11" name="Picture 15" descr="LOGO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92725" y="0"/>
            <a:ext cx="581025" cy="692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Rectangle 11"/>
          <p:cNvSpPr/>
          <p:nvPr/>
        </p:nvSpPr>
        <p:spPr>
          <a:xfrm>
            <a:off x="0" y="6524625"/>
            <a:ext cx="9144000" cy="360363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800" dirty="0">
                <a:solidFill>
                  <a:schemeClr val="tx1"/>
                </a:solidFill>
              </a:rPr>
              <a:t>Oleh: Noemi </a:t>
            </a:r>
            <a:r>
              <a:rPr lang="en-US" sz="1800" dirty="0" err="1">
                <a:solidFill>
                  <a:schemeClr val="tx1"/>
                </a:solidFill>
              </a:rPr>
              <a:t>Linus</a:t>
            </a:r>
            <a:r>
              <a:rPr lang="en-US" sz="1800" dirty="0">
                <a:solidFill>
                  <a:schemeClr val="tx1"/>
                </a:solidFill>
              </a:rPr>
              <a:t>, Jabatan Teknologi Pendidikan</a:t>
            </a:r>
            <a:endParaRPr lang="en-MY" sz="3200" dirty="0">
              <a:solidFill>
                <a:schemeClr val="tx1"/>
              </a:solidFill>
            </a:endParaRPr>
          </a:p>
        </p:txBody>
      </p:sp>
      <p:graphicFrame>
        <p:nvGraphicFramePr>
          <p:cNvPr id="4098" name="Object 2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7907338" y="2068513"/>
          <a:ext cx="914400" cy="771525"/>
        </p:xfrm>
        <a:graphic>
          <a:graphicData uri="http://schemas.openxmlformats.org/presentationml/2006/ole">
            <p:oleObj spid="_x0000_s4098" name="Presentation" showAsIcon="1" r:id="rId6" imgW="914400" imgH="771480" progId="PowerPoint.Show.8">
              <p:link updateAutomatic="1"/>
            </p:oleObj>
          </a:graphicData>
        </a:graphic>
      </p:graphicFrame>
      <p:graphicFrame>
        <p:nvGraphicFramePr>
          <p:cNvPr id="4099" name="Object 3">
            <a:hlinkClick r:id="rId8" action="ppaction://hlinkfile" highlightClick="1">
              <a:snd r:embed="rId7" name="click.wav"/>
            </a:hlinkClick>
          </p:cNvPr>
          <p:cNvGraphicFramePr>
            <a:graphicFrameLocks noChangeAspect="1"/>
          </p:cNvGraphicFramePr>
          <p:nvPr/>
        </p:nvGraphicFramePr>
        <p:xfrm>
          <a:off x="7908925" y="2862263"/>
          <a:ext cx="914400" cy="771525"/>
        </p:xfrm>
        <a:graphic>
          <a:graphicData uri="http://schemas.openxmlformats.org/presentationml/2006/ole">
            <p:oleObj spid="_x0000_s4099" name="Document" showAsIcon="1" r:id="rId9" imgW="914400" imgH="771480" progId="Word.Document.8">
              <p:link updateAutomatic="1"/>
            </p:oleObj>
          </a:graphicData>
        </a:graphic>
      </p:graphicFrame>
      <p:graphicFrame>
        <p:nvGraphicFramePr>
          <p:cNvPr id="4100" name="Object 4">
            <a:hlinkClick r:id="rId10" action="ppaction://hlinkfile" highlightClick="1">
              <a:snd r:embed="rId7" name="click.wav"/>
            </a:hlinkClick>
          </p:cNvPr>
          <p:cNvGraphicFramePr>
            <a:graphicFrameLocks noChangeAspect="1"/>
          </p:cNvGraphicFramePr>
          <p:nvPr/>
        </p:nvGraphicFramePr>
        <p:xfrm>
          <a:off x="7907338" y="3729038"/>
          <a:ext cx="914400" cy="771525"/>
        </p:xfrm>
        <a:graphic>
          <a:graphicData uri="http://schemas.openxmlformats.org/presentationml/2006/ole">
            <p:oleObj spid="_x0000_s4100" name="Document" showAsIcon="1" r:id="rId11" imgW="914400" imgH="771480" progId="Word.Document.8">
              <p:link updateAutomatic="1"/>
            </p:oleObj>
          </a:graphicData>
        </a:graphic>
      </p:graphicFrame>
      <p:sp>
        <p:nvSpPr>
          <p:cNvPr id="22" name="Action Button: Forward or Next 21">
            <a:hlinkClick r:id="" action="ppaction://hlinkshowjump?jump=nextslide" highlightClick="1">
              <a:snd r:embed="rId7" name="click.wav"/>
            </a:hlinkClick>
          </p:cNvPr>
          <p:cNvSpPr/>
          <p:nvPr/>
        </p:nvSpPr>
        <p:spPr>
          <a:xfrm>
            <a:off x="8459788" y="5949950"/>
            <a:ext cx="504825" cy="358775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MY"/>
          </a:p>
        </p:txBody>
      </p:sp>
      <p:sp>
        <p:nvSpPr>
          <p:cNvPr id="23" name="Action Button: Back or Previous 22">
            <a:hlinkClick r:id="" action="ppaction://hlinkshowjump?jump=previousslide" highlightClick="1">
              <a:snd r:embed="rId7" name="click.wav"/>
            </a:hlinkClick>
          </p:cNvPr>
          <p:cNvSpPr/>
          <p:nvPr/>
        </p:nvSpPr>
        <p:spPr>
          <a:xfrm>
            <a:off x="7812088" y="5949950"/>
            <a:ext cx="504825" cy="358775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MY"/>
          </a:p>
        </p:txBody>
      </p:sp>
      <p:sp>
        <p:nvSpPr>
          <p:cNvPr id="4115" name="TextBox 23">
            <a:hlinkClick r:id="rId12" action="ppaction://hlinksldjump" highlightClick="1">
              <a:snd r:embed="rId7" name="click.wav"/>
            </a:hlinkClick>
          </p:cNvPr>
          <p:cNvSpPr txBox="1">
            <a:spLocks noChangeArrowheads="1"/>
          </p:cNvSpPr>
          <p:nvPr/>
        </p:nvSpPr>
        <p:spPr bwMode="auto">
          <a:xfrm>
            <a:off x="34925" y="2060575"/>
            <a:ext cx="954088" cy="50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en-US" sz="1800" b="1">
                <a:solidFill>
                  <a:srgbClr val="FFFF99"/>
                </a:solidFill>
                <a:latin typeface="Arial" pitchFamily="34" charset="0"/>
              </a:rPr>
              <a:t>Aktiviti</a:t>
            </a:r>
          </a:p>
        </p:txBody>
      </p:sp>
      <p:sp>
        <p:nvSpPr>
          <p:cNvPr id="4116" name="TextBox 25">
            <a:hlinkClick r:id="rId13" action="ppaction://hlinksldjump" highlightClick="1">
              <a:snd r:embed="rId7" name="click.wav"/>
            </a:hlinkClick>
          </p:cNvPr>
          <p:cNvSpPr txBox="1">
            <a:spLocks noChangeArrowheads="1"/>
          </p:cNvSpPr>
          <p:nvPr/>
        </p:nvSpPr>
        <p:spPr bwMode="auto">
          <a:xfrm>
            <a:off x="323850" y="3028950"/>
            <a:ext cx="11461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  <a:tabLst>
                <a:tab pos="185738" algn="l"/>
              </a:tabLst>
            </a:pPr>
            <a:r>
              <a:rPr lang="en-US" sz="1800" b="1">
                <a:solidFill>
                  <a:srgbClr val="FFFF99"/>
                </a:solidFill>
                <a:latin typeface="Arial" pitchFamily="34" charset="0"/>
              </a:rPr>
              <a:t>Aktiviti 2</a:t>
            </a:r>
          </a:p>
        </p:txBody>
      </p:sp>
      <p:sp>
        <p:nvSpPr>
          <p:cNvPr id="4117" name="TextBox 26">
            <a:hlinkClick r:id="rId14" action="ppaction://hlinksldjump" highlightClick="1">
              <a:snd r:embed="rId7" name="click.wav"/>
            </a:hlinkClick>
          </p:cNvPr>
          <p:cNvSpPr txBox="1">
            <a:spLocks noChangeArrowheads="1"/>
          </p:cNvSpPr>
          <p:nvPr/>
        </p:nvSpPr>
        <p:spPr bwMode="auto">
          <a:xfrm>
            <a:off x="323850" y="3529013"/>
            <a:ext cx="11461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  <a:tabLst>
                <a:tab pos="185738" algn="l"/>
              </a:tabLst>
            </a:pPr>
            <a:r>
              <a:rPr lang="en-US" sz="1800" b="1">
                <a:solidFill>
                  <a:srgbClr val="FFFF99"/>
                </a:solidFill>
                <a:latin typeface="Arial" pitchFamily="34" charset="0"/>
              </a:rPr>
              <a:t>Aktiviti 3</a:t>
            </a:r>
          </a:p>
        </p:txBody>
      </p:sp>
      <p:sp>
        <p:nvSpPr>
          <p:cNvPr id="4118" name="TextBox 27">
            <a:hlinkClick r:id="rId15" action="ppaction://hlinksldjump" highlightClick="1">
              <a:snd r:embed="rId7" name="click.wav"/>
            </a:hlinkClick>
          </p:cNvPr>
          <p:cNvSpPr txBox="1">
            <a:spLocks noChangeArrowheads="1"/>
          </p:cNvSpPr>
          <p:nvPr/>
        </p:nvSpPr>
        <p:spPr bwMode="auto">
          <a:xfrm>
            <a:off x="323850" y="4033838"/>
            <a:ext cx="1146175" cy="455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  <a:tabLst>
                <a:tab pos="185738" algn="l"/>
              </a:tabLst>
            </a:pPr>
            <a:r>
              <a:rPr lang="en-US" sz="1800" b="1">
                <a:solidFill>
                  <a:srgbClr val="FFFF99"/>
                </a:solidFill>
                <a:latin typeface="Arial" pitchFamily="34" charset="0"/>
              </a:rPr>
              <a:t>Aktiviti 4</a:t>
            </a:r>
          </a:p>
        </p:txBody>
      </p:sp>
      <p:sp>
        <p:nvSpPr>
          <p:cNvPr id="4119" name="TextBox 28">
            <a:hlinkClick r:id="rId16" action="ppaction://hlinksldjump" highlightClick="1">
              <a:snd r:embed="rId7" name="click.wav"/>
            </a:hlinkClick>
          </p:cNvPr>
          <p:cNvSpPr txBox="1">
            <a:spLocks noChangeArrowheads="1"/>
          </p:cNvSpPr>
          <p:nvPr/>
        </p:nvSpPr>
        <p:spPr bwMode="auto">
          <a:xfrm>
            <a:off x="323850" y="4537075"/>
            <a:ext cx="11461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  <a:tabLst>
                <a:tab pos="185738" algn="l"/>
              </a:tabLst>
            </a:pPr>
            <a:r>
              <a:rPr lang="en-US" sz="1800" b="1">
                <a:solidFill>
                  <a:srgbClr val="FFFF99"/>
                </a:solidFill>
                <a:latin typeface="Arial" pitchFamily="34" charset="0"/>
              </a:rPr>
              <a:t>Aktiviti 5</a:t>
            </a:r>
          </a:p>
        </p:txBody>
      </p:sp>
      <p:sp>
        <p:nvSpPr>
          <p:cNvPr id="4120" name="TextBox 29">
            <a:hlinkClick r:id="rId17" action="ppaction://hlinksldjump" highlightClick="1">
              <a:snd r:embed="rId7" name="click.wav"/>
            </a:hlinkClick>
          </p:cNvPr>
          <p:cNvSpPr txBox="1">
            <a:spLocks noChangeArrowheads="1"/>
          </p:cNvSpPr>
          <p:nvPr/>
        </p:nvSpPr>
        <p:spPr bwMode="auto">
          <a:xfrm>
            <a:off x="323850" y="5041900"/>
            <a:ext cx="1146175" cy="455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  <a:tabLst>
                <a:tab pos="185738" algn="l"/>
              </a:tabLst>
            </a:pPr>
            <a:r>
              <a:rPr lang="en-US" sz="1800" b="1">
                <a:solidFill>
                  <a:srgbClr val="FFFF99"/>
                </a:solidFill>
                <a:latin typeface="Arial" pitchFamily="34" charset="0"/>
              </a:rPr>
              <a:t>Aktiviti 6</a:t>
            </a:r>
          </a:p>
        </p:txBody>
      </p:sp>
      <p:sp>
        <p:nvSpPr>
          <p:cNvPr id="4121" name="TextBox 30">
            <a:hlinkClick r:id="rId18" action="ppaction://hlinksldjump" highlightClick="1">
              <a:snd r:embed="rId7" name="click.wav"/>
            </a:hlinkClick>
          </p:cNvPr>
          <p:cNvSpPr txBox="1">
            <a:spLocks noChangeArrowheads="1"/>
          </p:cNvSpPr>
          <p:nvPr/>
        </p:nvSpPr>
        <p:spPr bwMode="auto">
          <a:xfrm>
            <a:off x="107950" y="1692275"/>
            <a:ext cx="14795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800" b="1">
                <a:solidFill>
                  <a:srgbClr val="FFFF99"/>
                </a:solidFill>
                <a:latin typeface="Arial" pitchFamily="34" charset="0"/>
              </a:rPr>
              <a:t>Pengenalan</a:t>
            </a:r>
            <a:endParaRPr lang="en-MY" sz="1800" b="1">
              <a:solidFill>
                <a:srgbClr val="FFFF99"/>
              </a:solidFill>
              <a:latin typeface="Arial" pitchFamily="34" charset="0"/>
            </a:endParaRPr>
          </a:p>
        </p:txBody>
      </p:sp>
      <p:sp>
        <p:nvSpPr>
          <p:cNvPr id="4122" name="TextBox 31">
            <a:hlinkClick r:id="rId19" action="ppaction://hlinksldjump" highlightClick="1">
              <a:snd r:embed="rId7" name="click.wav"/>
            </a:hlinkClick>
          </p:cNvPr>
          <p:cNvSpPr txBox="1">
            <a:spLocks noChangeArrowheads="1"/>
          </p:cNvSpPr>
          <p:nvPr/>
        </p:nvSpPr>
        <p:spPr bwMode="auto">
          <a:xfrm>
            <a:off x="328613" y="2524125"/>
            <a:ext cx="1147762" cy="50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  <a:tabLst>
                <a:tab pos="185738" algn="l"/>
              </a:tabLst>
            </a:pPr>
            <a:r>
              <a:rPr lang="en-US" sz="1800" b="1">
                <a:solidFill>
                  <a:srgbClr val="FFFF99"/>
                </a:solidFill>
                <a:latin typeface="Arial" pitchFamily="34" charset="0"/>
              </a:rPr>
              <a:t>Aktiviti 1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7" descr="Z:\newtek\_backgrounds_1.02\Tim\powerpoint templates\61-80\blue_binary\blue_binary_qx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268413"/>
            <a:ext cx="9144000" cy="563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MY" sz="3200" smtClean="0"/>
              <a:t>Pembangunan Courseware </a:t>
            </a:r>
            <a:br>
              <a:rPr lang="en-MY" sz="3200" smtClean="0"/>
            </a:br>
            <a:r>
              <a:rPr lang="en-MY" sz="3200" smtClean="0"/>
              <a:t>Berasakan Contoh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763713" y="1628775"/>
            <a:ext cx="5688012" cy="40322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1600" b="1" dirty="0">
                <a:solidFill>
                  <a:schemeClr val="bg1"/>
                </a:solidFill>
                <a:latin typeface="Arial" pitchFamily="34" charset="0"/>
              </a:rPr>
              <a:t>Aktiviti 4	: Merancang Bahan Courseware</a:t>
            </a:r>
            <a:endParaRPr lang="en-MY" sz="1600" b="1" dirty="0">
              <a:solidFill>
                <a:schemeClr val="bg1"/>
              </a:solidFill>
              <a:latin typeface="Arial" pitchFamily="34" charset="0"/>
            </a:endParaRPr>
          </a:p>
          <a:p>
            <a:pPr>
              <a:defRPr/>
            </a:pPr>
            <a:endParaRPr lang="en-MY" sz="1600" dirty="0">
              <a:solidFill>
                <a:schemeClr val="bg1"/>
              </a:solidFill>
              <a:latin typeface="Arial" pitchFamily="34" charset="0"/>
            </a:endParaRPr>
          </a:p>
          <a:p>
            <a:pPr>
              <a:defRPr/>
            </a:pPr>
            <a:r>
              <a:rPr lang="en-MY" sz="1600" b="1" dirty="0">
                <a:solidFill>
                  <a:schemeClr val="bg1"/>
                </a:solidFill>
                <a:latin typeface="Arial" pitchFamily="34" charset="0"/>
              </a:rPr>
              <a:t>Objektif : </a:t>
            </a:r>
          </a:p>
          <a:p>
            <a:pPr>
              <a:defRPr/>
            </a:pPr>
            <a:r>
              <a:rPr lang="en-MY" sz="1600" dirty="0">
                <a:solidFill>
                  <a:schemeClr val="bg1"/>
                </a:solidFill>
                <a:latin typeface="Arial" pitchFamily="34" charset="0"/>
              </a:rPr>
              <a:t>Setelah menjalani aktiviti ini pelatih akan dapat:</a:t>
            </a:r>
          </a:p>
          <a:p>
            <a:pPr marL="177800" indent="-177800">
              <a:buFont typeface="+mj-lt"/>
              <a:buAutoNum type="arabicPeriod"/>
              <a:defRPr/>
            </a:pPr>
            <a:r>
              <a:rPr lang="en-MY" sz="1600" dirty="0">
                <a:solidFill>
                  <a:schemeClr val="bg1"/>
                </a:solidFill>
                <a:latin typeface="Arial" pitchFamily="34" charset="0"/>
              </a:rPr>
              <a:t>Merancang isi kandungan dan reka letak (layout) persembahan menggunakan papan cerita..</a:t>
            </a:r>
          </a:p>
          <a:p>
            <a:pPr>
              <a:defRPr/>
            </a:pPr>
            <a:r>
              <a:rPr lang="en-MY" sz="1600" dirty="0">
                <a:solidFill>
                  <a:schemeClr val="bg1"/>
                </a:solidFill>
                <a:latin typeface="Arial" pitchFamily="34" charset="0"/>
              </a:rPr>
              <a:t> </a:t>
            </a:r>
          </a:p>
          <a:p>
            <a:pPr>
              <a:defRPr/>
            </a:pPr>
            <a:r>
              <a:rPr lang="en-MY" sz="1600" b="1" dirty="0">
                <a:solidFill>
                  <a:schemeClr val="bg1"/>
                </a:solidFill>
                <a:latin typeface="Arial" pitchFamily="34" charset="0"/>
              </a:rPr>
              <a:t>Prosedur : Langkah 2</a:t>
            </a:r>
          </a:p>
          <a:p>
            <a:pPr marL="342900" indent="-342900">
              <a:buFont typeface="+mj-lt"/>
              <a:buAutoNum type="arabicPeriod"/>
              <a:defRPr/>
            </a:pPr>
            <a:r>
              <a:rPr lang="en-MY" sz="1600" dirty="0">
                <a:solidFill>
                  <a:schemeClr val="bg1"/>
                </a:solidFill>
                <a:latin typeface="Arial" pitchFamily="34" charset="0"/>
              </a:rPr>
              <a:t>Persembahan anda perlu ada tajuk kecil yang difokuskan semasa persembahan. Antara tajuk kecil yang mungkin anda perlukan termasuk Pengenalan, Isi Kandungan (termasuk sub tajuk), Latihan, dan Rumusan/Penutup.</a:t>
            </a:r>
          </a:p>
          <a:p>
            <a:pPr marL="342900" indent="-342900">
              <a:buFont typeface="+mj-lt"/>
              <a:buAutoNum type="arabicPeriod"/>
              <a:defRPr/>
            </a:pPr>
            <a:r>
              <a:rPr lang="en-MY" sz="1600" dirty="0">
                <a:solidFill>
                  <a:schemeClr val="bg1"/>
                </a:solidFill>
                <a:latin typeface="Arial" pitchFamily="34" charset="0"/>
              </a:rPr>
              <a:t>Catatkan secara ringkas tajuk-tajuk kecil, bilangan slaid yang diperlukan, jenis dan sumber untuk teks, grafik, animasi serta kesan bunyi (</a:t>
            </a:r>
            <a:r>
              <a:rPr lang="en-MY" sz="1600" i="1" dirty="0">
                <a:solidFill>
                  <a:schemeClr val="bg1"/>
                </a:solidFill>
                <a:latin typeface="Arial" pitchFamily="34" charset="0"/>
              </a:rPr>
              <a:t>sound</a:t>
            </a:r>
            <a:r>
              <a:rPr lang="en-MY" sz="1600" dirty="0">
                <a:solidFill>
                  <a:schemeClr val="bg1"/>
                </a:solidFill>
                <a:latin typeface="Arial" pitchFamily="34" charset="0"/>
              </a:rPr>
              <a:t>) yang diperlukan dalam jadual seperti pada lampiran.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1268760"/>
            <a:ext cx="1691680" cy="5373216"/>
          </a:xfrm>
          <a:prstGeom prst="rect">
            <a:avLst/>
          </a:prstGeom>
          <a:gradFill flip="none" rotWithShape="1">
            <a:gsLst>
              <a:gs pos="100000">
                <a:srgbClr val="0066FF">
                  <a:alpha val="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MY" dirty="0"/>
          </a:p>
        </p:txBody>
      </p:sp>
      <p:sp>
        <p:nvSpPr>
          <p:cNvPr id="13" name="Rectangle 12"/>
          <p:cNvSpPr/>
          <p:nvPr/>
        </p:nvSpPr>
        <p:spPr>
          <a:xfrm>
            <a:off x="7452320" y="1268760"/>
            <a:ext cx="1691680" cy="5328592"/>
          </a:xfrm>
          <a:prstGeom prst="rect">
            <a:avLst/>
          </a:prstGeom>
          <a:gradFill flip="none" rotWithShape="1">
            <a:gsLst>
              <a:gs pos="100000">
                <a:srgbClr val="0066FF">
                  <a:alpha val="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>
              <a:defRPr/>
            </a:pPr>
            <a:r>
              <a:rPr lang="en-US" sz="1800" dirty="0">
                <a:solidFill>
                  <a:schemeClr val="tx1"/>
                </a:solidFill>
              </a:rPr>
              <a:t>Lampiran/ Sumber</a:t>
            </a:r>
            <a:endParaRPr lang="en-MY" sz="1800" dirty="0">
              <a:solidFill>
                <a:schemeClr val="tx1"/>
              </a:solidFill>
            </a:endParaRPr>
          </a:p>
        </p:txBody>
      </p:sp>
      <p:pic>
        <p:nvPicPr>
          <p:cNvPr id="5132" name="Picture 14" descr="label tajuk1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22963" y="0"/>
            <a:ext cx="3221037" cy="73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3" name="Picture 15" descr="LOGO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92725" y="0"/>
            <a:ext cx="581025" cy="692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Rectangle 11"/>
          <p:cNvSpPr/>
          <p:nvPr/>
        </p:nvSpPr>
        <p:spPr>
          <a:xfrm>
            <a:off x="0" y="6524625"/>
            <a:ext cx="9144000" cy="360363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800" dirty="0">
                <a:solidFill>
                  <a:schemeClr val="tx1"/>
                </a:solidFill>
              </a:rPr>
              <a:t>Oleh: Noemi </a:t>
            </a:r>
            <a:r>
              <a:rPr lang="en-US" sz="1800" dirty="0" err="1">
                <a:solidFill>
                  <a:schemeClr val="tx1"/>
                </a:solidFill>
              </a:rPr>
              <a:t>Linus</a:t>
            </a:r>
            <a:r>
              <a:rPr lang="en-US" sz="1800" dirty="0">
                <a:solidFill>
                  <a:schemeClr val="tx1"/>
                </a:solidFill>
              </a:rPr>
              <a:t>, Jabatan Teknologi Pendidikan</a:t>
            </a:r>
            <a:endParaRPr lang="en-MY" sz="3200" dirty="0">
              <a:solidFill>
                <a:schemeClr val="tx1"/>
              </a:solidFill>
            </a:endParaRPr>
          </a:p>
        </p:txBody>
      </p:sp>
      <p:graphicFrame>
        <p:nvGraphicFramePr>
          <p:cNvPr id="5122" name="Object 2">
            <a:hlinkClick r:id="rId7" action="ppaction://hlinkfile" highlightClick="1">
              <a:snd r:embed="rId6" name="click.wav"/>
            </a:hlinkClick>
          </p:cNvPr>
          <p:cNvGraphicFramePr>
            <a:graphicFrameLocks noChangeAspect="1"/>
          </p:cNvGraphicFramePr>
          <p:nvPr/>
        </p:nvGraphicFramePr>
        <p:xfrm>
          <a:off x="7835900" y="2068513"/>
          <a:ext cx="914400" cy="771525"/>
        </p:xfrm>
        <a:graphic>
          <a:graphicData uri="http://schemas.openxmlformats.org/presentationml/2006/ole">
            <p:oleObj spid="_x0000_s5122" name="Document" showAsIcon="1" r:id="rId8" imgW="914400" imgH="771480" progId="Word.Document.12">
              <p:link updateAutomatic="1"/>
            </p:oleObj>
          </a:graphicData>
        </a:graphic>
      </p:graphicFrame>
      <p:sp>
        <p:nvSpPr>
          <p:cNvPr id="20" name="Action Button: Forward or Next 19">
            <a:hlinkClick r:id="" action="ppaction://hlinkshowjump?jump=nextslide" highlightClick="1">
              <a:snd r:embed="rId6" name="click.wav"/>
            </a:hlinkClick>
          </p:cNvPr>
          <p:cNvSpPr/>
          <p:nvPr/>
        </p:nvSpPr>
        <p:spPr>
          <a:xfrm>
            <a:off x="8459788" y="5949950"/>
            <a:ext cx="504825" cy="358775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MY"/>
          </a:p>
        </p:txBody>
      </p:sp>
      <p:sp>
        <p:nvSpPr>
          <p:cNvPr id="21" name="Action Button: Back or Previous 20">
            <a:hlinkClick r:id="" action="ppaction://hlinkshowjump?jump=previousslide" highlightClick="1">
              <a:snd r:embed="rId6" name="click.wav"/>
            </a:hlinkClick>
          </p:cNvPr>
          <p:cNvSpPr/>
          <p:nvPr/>
        </p:nvSpPr>
        <p:spPr>
          <a:xfrm>
            <a:off x="7812088" y="5949950"/>
            <a:ext cx="504825" cy="358775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MY"/>
          </a:p>
        </p:txBody>
      </p:sp>
      <p:sp>
        <p:nvSpPr>
          <p:cNvPr id="5137" name="TextBox 21">
            <a:hlinkClick r:id="rId9" action="ppaction://hlinksldjump" highlightClick="1">
              <a:snd r:embed="rId6" name="click.wav"/>
            </a:hlinkClick>
          </p:cNvPr>
          <p:cNvSpPr txBox="1">
            <a:spLocks noChangeArrowheads="1"/>
          </p:cNvSpPr>
          <p:nvPr/>
        </p:nvSpPr>
        <p:spPr bwMode="auto">
          <a:xfrm>
            <a:off x="34925" y="2060575"/>
            <a:ext cx="954088" cy="50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en-US" sz="1800" b="1">
                <a:solidFill>
                  <a:srgbClr val="FFFF99"/>
                </a:solidFill>
                <a:latin typeface="Arial" pitchFamily="34" charset="0"/>
              </a:rPr>
              <a:t>Aktiviti</a:t>
            </a:r>
          </a:p>
        </p:txBody>
      </p:sp>
      <p:sp>
        <p:nvSpPr>
          <p:cNvPr id="5138" name="TextBox 23">
            <a:hlinkClick r:id="rId10" action="ppaction://hlinksldjump" highlightClick="1">
              <a:snd r:embed="rId6" name="click.wav"/>
            </a:hlinkClick>
          </p:cNvPr>
          <p:cNvSpPr txBox="1">
            <a:spLocks noChangeArrowheads="1"/>
          </p:cNvSpPr>
          <p:nvPr/>
        </p:nvSpPr>
        <p:spPr bwMode="auto">
          <a:xfrm>
            <a:off x="323850" y="3028950"/>
            <a:ext cx="11461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  <a:tabLst>
                <a:tab pos="185738" algn="l"/>
              </a:tabLst>
            </a:pPr>
            <a:r>
              <a:rPr lang="en-US" sz="1800" b="1">
                <a:solidFill>
                  <a:srgbClr val="FFFF99"/>
                </a:solidFill>
                <a:latin typeface="Arial" pitchFamily="34" charset="0"/>
              </a:rPr>
              <a:t>Aktiviti 2</a:t>
            </a:r>
          </a:p>
        </p:txBody>
      </p:sp>
      <p:sp>
        <p:nvSpPr>
          <p:cNvPr id="5139" name="TextBox 24">
            <a:hlinkClick r:id="rId11" action="ppaction://hlinksldjump" highlightClick="1">
              <a:snd r:embed="rId6" name="click.wav"/>
            </a:hlinkClick>
          </p:cNvPr>
          <p:cNvSpPr txBox="1">
            <a:spLocks noChangeArrowheads="1"/>
          </p:cNvSpPr>
          <p:nvPr/>
        </p:nvSpPr>
        <p:spPr bwMode="auto">
          <a:xfrm>
            <a:off x="323850" y="3529013"/>
            <a:ext cx="11461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  <a:tabLst>
                <a:tab pos="185738" algn="l"/>
              </a:tabLst>
            </a:pPr>
            <a:r>
              <a:rPr lang="en-US" sz="1800" b="1">
                <a:solidFill>
                  <a:srgbClr val="FFFF99"/>
                </a:solidFill>
                <a:latin typeface="Arial" pitchFamily="34" charset="0"/>
              </a:rPr>
              <a:t>Aktiviti 3</a:t>
            </a:r>
          </a:p>
        </p:txBody>
      </p:sp>
      <p:sp>
        <p:nvSpPr>
          <p:cNvPr id="5140" name="TextBox 25">
            <a:hlinkClick r:id="rId12" action="ppaction://hlinksldjump" highlightClick="1">
              <a:snd r:embed="rId6" name="click.wav"/>
            </a:hlinkClick>
          </p:cNvPr>
          <p:cNvSpPr txBox="1">
            <a:spLocks noChangeArrowheads="1"/>
          </p:cNvSpPr>
          <p:nvPr/>
        </p:nvSpPr>
        <p:spPr bwMode="auto">
          <a:xfrm>
            <a:off x="323850" y="4033838"/>
            <a:ext cx="1146175" cy="455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  <a:tabLst>
                <a:tab pos="185738" algn="l"/>
              </a:tabLst>
            </a:pPr>
            <a:r>
              <a:rPr lang="en-US" sz="1800" b="1">
                <a:solidFill>
                  <a:srgbClr val="FFFF99"/>
                </a:solidFill>
                <a:latin typeface="Arial" pitchFamily="34" charset="0"/>
              </a:rPr>
              <a:t>Aktiviti 4</a:t>
            </a:r>
          </a:p>
        </p:txBody>
      </p:sp>
      <p:sp>
        <p:nvSpPr>
          <p:cNvPr id="5141" name="TextBox 26">
            <a:hlinkClick r:id="rId13" action="ppaction://hlinksldjump" highlightClick="1">
              <a:snd r:embed="rId6" name="click.wav"/>
            </a:hlinkClick>
          </p:cNvPr>
          <p:cNvSpPr txBox="1">
            <a:spLocks noChangeArrowheads="1"/>
          </p:cNvSpPr>
          <p:nvPr/>
        </p:nvSpPr>
        <p:spPr bwMode="auto">
          <a:xfrm>
            <a:off x="323850" y="4537075"/>
            <a:ext cx="11461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  <a:tabLst>
                <a:tab pos="185738" algn="l"/>
              </a:tabLst>
            </a:pPr>
            <a:r>
              <a:rPr lang="en-US" sz="1800" b="1">
                <a:solidFill>
                  <a:srgbClr val="FFFF99"/>
                </a:solidFill>
                <a:latin typeface="Arial" pitchFamily="34" charset="0"/>
              </a:rPr>
              <a:t>Aktiviti 5</a:t>
            </a:r>
          </a:p>
        </p:txBody>
      </p:sp>
      <p:sp>
        <p:nvSpPr>
          <p:cNvPr id="5142" name="TextBox 27">
            <a:hlinkClick r:id="rId14" action="ppaction://hlinksldjump" highlightClick="1">
              <a:snd r:embed="rId6" name="click.wav"/>
            </a:hlinkClick>
          </p:cNvPr>
          <p:cNvSpPr txBox="1">
            <a:spLocks noChangeArrowheads="1"/>
          </p:cNvSpPr>
          <p:nvPr/>
        </p:nvSpPr>
        <p:spPr bwMode="auto">
          <a:xfrm>
            <a:off x="323850" y="5041900"/>
            <a:ext cx="1146175" cy="455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  <a:tabLst>
                <a:tab pos="185738" algn="l"/>
              </a:tabLst>
            </a:pPr>
            <a:r>
              <a:rPr lang="en-US" sz="1800" b="1">
                <a:solidFill>
                  <a:srgbClr val="FFFF99"/>
                </a:solidFill>
                <a:latin typeface="Arial" pitchFamily="34" charset="0"/>
              </a:rPr>
              <a:t>Aktiviti 6</a:t>
            </a:r>
          </a:p>
        </p:txBody>
      </p:sp>
      <p:sp>
        <p:nvSpPr>
          <p:cNvPr id="5143" name="TextBox 28">
            <a:hlinkClick r:id="rId15" action="ppaction://hlinksldjump" highlightClick="1">
              <a:snd r:embed="rId6" name="click.wav"/>
            </a:hlinkClick>
          </p:cNvPr>
          <p:cNvSpPr txBox="1">
            <a:spLocks noChangeArrowheads="1"/>
          </p:cNvSpPr>
          <p:nvPr/>
        </p:nvSpPr>
        <p:spPr bwMode="auto">
          <a:xfrm>
            <a:off x="107950" y="1692275"/>
            <a:ext cx="14795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800" b="1">
                <a:solidFill>
                  <a:srgbClr val="FFFF99"/>
                </a:solidFill>
                <a:latin typeface="Arial" pitchFamily="34" charset="0"/>
              </a:rPr>
              <a:t>Pengenalan</a:t>
            </a:r>
            <a:endParaRPr lang="en-MY" sz="1800" b="1">
              <a:solidFill>
                <a:srgbClr val="FFFF99"/>
              </a:solidFill>
              <a:latin typeface="Arial" pitchFamily="34" charset="0"/>
            </a:endParaRPr>
          </a:p>
        </p:txBody>
      </p:sp>
      <p:sp>
        <p:nvSpPr>
          <p:cNvPr id="5144" name="TextBox 29">
            <a:hlinkClick r:id="rId16" action="ppaction://hlinksldjump" highlightClick="1">
              <a:snd r:embed="rId6" name="click.wav"/>
            </a:hlinkClick>
          </p:cNvPr>
          <p:cNvSpPr txBox="1">
            <a:spLocks noChangeArrowheads="1"/>
          </p:cNvSpPr>
          <p:nvPr/>
        </p:nvSpPr>
        <p:spPr bwMode="auto">
          <a:xfrm>
            <a:off x="328613" y="2524125"/>
            <a:ext cx="1147762" cy="50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  <a:tabLst>
                <a:tab pos="185738" algn="l"/>
              </a:tabLst>
            </a:pPr>
            <a:r>
              <a:rPr lang="en-US" sz="1800" b="1">
                <a:solidFill>
                  <a:srgbClr val="FFFF99"/>
                </a:solidFill>
                <a:latin typeface="Arial" pitchFamily="34" charset="0"/>
              </a:rPr>
              <a:t>Aktiviti 1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9" name="Picture 7" descr="Z:\newtek\_backgrounds_1.02\Tim\powerpoint templates\61-80\blue_binary\blue_binary_qx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268413"/>
            <a:ext cx="9144000" cy="563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5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MY" sz="3200" smtClean="0"/>
              <a:t>Pembangunan Courseware </a:t>
            </a:r>
            <a:br>
              <a:rPr lang="en-MY" sz="3200" smtClean="0"/>
            </a:br>
            <a:r>
              <a:rPr lang="en-MY" sz="3200" smtClean="0"/>
              <a:t>Berasakan Contoh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763713" y="1628775"/>
            <a:ext cx="5688012" cy="30464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1600" b="1" dirty="0">
                <a:solidFill>
                  <a:schemeClr val="bg1"/>
                </a:solidFill>
                <a:latin typeface="Arial" pitchFamily="34" charset="0"/>
              </a:rPr>
              <a:t>Aktiviti 5	: Membina bahan courseware</a:t>
            </a:r>
            <a:endParaRPr lang="en-MY" sz="1600" b="1" dirty="0">
              <a:solidFill>
                <a:schemeClr val="bg1"/>
              </a:solidFill>
              <a:latin typeface="Arial" pitchFamily="34" charset="0"/>
            </a:endParaRPr>
          </a:p>
          <a:p>
            <a:pPr>
              <a:defRPr/>
            </a:pPr>
            <a:endParaRPr lang="en-MY" sz="1600" b="1" dirty="0">
              <a:solidFill>
                <a:schemeClr val="bg1"/>
              </a:solidFill>
              <a:latin typeface="Arial" pitchFamily="34" charset="0"/>
            </a:endParaRPr>
          </a:p>
          <a:p>
            <a:pPr>
              <a:defRPr/>
            </a:pPr>
            <a:r>
              <a:rPr lang="en-MY" sz="1600" b="1" dirty="0">
                <a:solidFill>
                  <a:schemeClr val="bg1"/>
                </a:solidFill>
                <a:latin typeface="Arial" pitchFamily="34" charset="0"/>
              </a:rPr>
              <a:t>Objektif : </a:t>
            </a:r>
          </a:p>
          <a:p>
            <a:pPr>
              <a:defRPr/>
            </a:pPr>
            <a:r>
              <a:rPr lang="en-MY" sz="1600" dirty="0">
                <a:solidFill>
                  <a:schemeClr val="bg1"/>
                </a:solidFill>
                <a:latin typeface="Arial" pitchFamily="34" charset="0"/>
              </a:rPr>
              <a:t>Setelah menjalani aktiviti ini pelatih akan dapat:</a:t>
            </a:r>
          </a:p>
          <a:p>
            <a:pPr marL="177800" indent="-177800">
              <a:buFont typeface="+mj-lt"/>
              <a:buAutoNum type="arabicPeriod"/>
              <a:defRPr/>
            </a:pPr>
            <a:r>
              <a:rPr lang="en-MY" sz="1600" dirty="0">
                <a:solidFill>
                  <a:schemeClr val="bg1"/>
                </a:solidFill>
                <a:latin typeface="Arial" pitchFamily="34" charset="0"/>
              </a:rPr>
              <a:t>Menghasilkan satu persembahan courseware yang menggunakan media yang sesuai.</a:t>
            </a:r>
          </a:p>
          <a:p>
            <a:pPr>
              <a:defRPr/>
            </a:pPr>
            <a:r>
              <a:rPr lang="en-MY" sz="1600" dirty="0">
                <a:solidFill>
                  <a:schemeClr val="bg1"/>
                </a:solidFill>
                <a:latin typeface="Arial" pitchFamily="34" charset="0"/>
              </a:rPr>
              <a:t> </a:t>
            </a:r>
          </a:p>
          <a:p>
            <a:pPr>
              <a:defRPr/>
            </a:pPr>
            <a:r>
              <a:rPr lang="en-MY" sz="1600" b="1" dirty="0">
                <a:solidFill>
                  <a:schemeClr val="bg1"/>
                </a:solidFill>
                <a:latin typeface="Arial" pitchFamily="34" charset="0"/>
              </a:rPr>
              <a:t>Prosedur :</a:t>
            </a:r>
          </a:p>
          <a:p>
            <a:pPr marL="342900" indent="-342900">
              <a:buFontTx/>
              <a:buAutoNum type="arabicPeriod"/>
              <a:defRPr/>
            </a:pPr>
            <a:r>
              <a:rPr lang="en-US" sz="1600" dirty="0">
                <a:solidFill>
                  <a:schemeClr val="bg1"/>
                </a:solidFill>
                <a:latin typeface="Arial" pitchFamily="34" charset="0"/>
              </a:rPr>
              <a:t>Hasilkan satu courseware berdasarkan kepada papan cerita yang telah dirancang sebelum ini.</a:t>
            </a:r>
          </a:p>
          <a:p>
            <a:pPr marL="342900" indent="-342900">
              <a:buFontTx/>
              <a:buAutoNum type="arabicPeriod"/>
              <a:defRPr/>
            </a:pPr>
            <a:r>
              <a:rPr lang="en-US" sz="1600" dirty="0">
                <a:solidFill>
                  <a:schemeClr val="bg1"/>
                </a:solidFill>
                <a:latin typeface="Arial" pitchFamily="34" charset="0"/>
              </a:rPr>
              <a:t>Tutorial penggunaan perisian PowerPoint boleh dirujuk daripada sumber yang disediakan.</a:t>
            </a:r>
            <a:endParaRPr lang="en-MY" sz="1600" dirty="0">
              <a:solidFill>
                <a:schemeClr val="bg1"/>
              </a:solidFill>
              <a:latin typeface="Arial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0" y="1268760"/>
            <a:ext cx="1691680" cy="5373216"/>
          </a:xfrm>
          <a:prstGeom prst="rect">
            <a:avLst/>
          </a:prstGeom>
          <a:gradFill flip="none" rotWithShape="1">
            <a:gsLst>
              <a:gs pos="100000">
                <a:srgbClr val="0066FF">
                  <a:alpha val="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MY" dirty="0"/>
          </a:p>
        </p:txBody>
      </p:sp>
      <p:sp>
        <p:nvSpPr>
          <p:cNvPr id="13" name="Rectangle 12"/>
          <p:cNvSpPr/>
          <p:nvPr/>
        </p:nvSpPr>
        <p:spPr>
          <a:xfrm>
            <a:off x="7452320" y="1268760"/>
            <a:ext cx="1691680" cy="5328592"/>
          </a:xfrm>
          <a:prstGeom prst="rect">
            <a:avLst/>
          </a:prstGeom>
          <a:gradFill flip="none" rotWithShape="1">
            <a:gsLst>
              <a:gs pos="100000">
                <a:srgbClr val="0066FF">
                  <a:alpha val="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>
              <a:defRPr/>
            </a:pPr>
            <a:r>
              <a:rPr lang="en-US" sz="1800" dirty="0">
                <a:solidFill>
                  <a:schemeClr val="tx1"/>
                </a:solidFill>
              </a:rPr>
              <a:t>Lampiran/ Sumber</a:t>
            </a:r>
            <a:endParaRPr lang="en-MY" sz="1800" dirty="0">
              <a:solidFill>
                <a:schemeClr val="tx1"/>
              </a:solidFill>
            </a:endParaRPr>
          </a:p>
        </p:txBody>
      </p:sp>
      <p:pic>
        <p:nvPicPr>
          <p:cNvPr id="6158" name="Picture 14" descr="label tajuk1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22963" y="0"/>
            <a:ext cx="3221037" cy="73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9" name="Picture 15" descr="LOGO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92725" y="0"/>
            <a:ext cx="581025" cy="692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Rectangle 11"/>
          <p:cNvSpPr/>
          <p:nvPr/>
        </p:nvSpPr>
        <p:spPr>
          <a:xfrm>
            <a:off x="0" y="6524625"/>
            <a:ext cx="9144000" cy="360363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800" dirty="0">
                <a:solidFill>
                  <a:schemeClr val="tx1"/>
                </a:solidFill>
              </a:rPr>
              <a:t>Oleh: Noemi </a:t>
            </a:r>
            <a:r>
              <a:rPr lang="en-US" sz="1800" dirty="0" err="1">
                <a:solidFill>
                  <a:schemeClr val="tx1"/>
                </a:solidFill>
              </a:rPr>
              <a:t>Linus</a:t>
            </a:r>
            <a:r>
              <a:rPr lang="en-US" sz="1800" dirty="0">
                <a:solidFill>
                  <a:schemeClr val="tx1"/>
                </a:solidFill>
              </a:rPr>
              <a:t>, Jabatan Teknologi Pendidikan</a:t>
            </a:r>
            <a:endParaRPr lang="en-MY" sz="3200" dirty="0">
              <a:solidFill>
                <a:schemeClr val="tx1"/>
              </a:solidFill>
            </a:endParaRPr>
          </a:p>
        </p:txBody>
      </p:sp>
      <p:graphicFrame>
        <p:nvGraphicFramePr>
          <p:cNvPr id="6146" name="Object 2">
            <a:hlinkClick r:id="rId7" action="ppaction://hlinkfile" highlightClick="1">
              <a:snd r:embed="rId6" name="click.wav"/>
            </a:hlinkClick>
          </p:cNvPr>
          <p:cNvGraphicFramePr>
            <a:graphicFrameLocks noChangeAspect="1"/>
          </p:cNvGraphicFramePr>
          <p:nvPr/>
        </p:nvGraphicFramePr>
        <p:xfrm>
          <a:off x="7854950" y="2070100"/>
          <a:ext cx="914400" cy="771525"/>
        </p:xfrm>
        <a:graphic>
          <a:graphicData uri="http://schemas.openxmlformats.org/presentationml/2006/ole">
            <p:oleObj spid="_x0000_s6146" name="Document" showAsIcon="1" r:id="rId8" imgW="914400" imgH="771480" progId="Word.Document.12">
              <p:link updateAutomatic="1"/>
            </p:oleObj>
          </a:graphicData>
        </a:graphic>
      </p:graphicFrame>
      <p:graphicFrame>
        <p:nvGraphicFramePr>
          <p:cNvPr id="6147" name="Object 3">
            <a:hlinkClick r:id="rId9" action="ppaction://hlinkfile" highlightClick="1">
              <a:snd r:embed="rId6" name="click.wav"/>
            </a:hlinkClick>
          </p:cNvPr>
          <p:cNvGraphicFramePr>
            <a:graphicFrameLocks noChangeAspect="1"/>
          </p:cNvGraphicFramePr>
          <p:nvPr/>
        </p:nvGraphicFramePr>
        <p:xfrm>
          <a:off x="7837488" y="2935288"/>
          <a:ext cx="914400" cy="771525"/>
        </p:xfrm>
        <a:graphic>
          <a:graphicData uri="http://schemas.openxmlformats.org/presentationml/2006/ole">
            <p:oleObj spid="_x0000_s6147" name="Acrobat Document" showAsIcon="1" r:id="rId10" imgW="914400" imgH="771480" progId="AcroExch.Document.7">
              <p:link updateAutomatic="1"/>
            </p:oleObj>
          </a:graphicData>
        </a:graphic>
      </p:graphicFrame>
      <p:sp>
        <p:nvSpPr>
          <p:cNvPr id="21" name="Action Button: Forward or Next 20">
            <a:hlinkClick r:id="" action="ppaction://hlinkshowjump?jump=nextslide" highlightClick="1">
              <a:snd r:embed="rId6" name="click.wav"/>
            </a:hlinkClick>
          </p:cNvPr>
          <p:cNvSpPr/>
          <p:nvPr/>
        </p:nvSpPr>
        <p:spPr>
          <a:xfrm>
            <a:off x="8459788" y="5949950"/>
            <a:ext cx="504825" cy="358775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MY"/>
          </a:p>
        </p:txBody>
      </p:sp>
      <p:sp>
        <p:nvSpPr>
          <p:cNvPr id="22" name="Action Button: Back or Previous 21">
            <a:hlinkClick r:id="" action="ppaction://hlinkshowjump?jump=previousslide" highlightClick="1">
              <a:snd r:embed="rId6" name="click.wav"/>
            </a:hlinkClick>
          </p:cNvPr>
          <p:cNvSpPr/>
          <p:nvPr/>
        </p:nvSpPr>
        <p:spPr>
          <a:xfrm>
            <a:off x="7812088" y="5949950"/>
            <a:ext cx="504825" cy="358775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MY"/>
          </a:p>
        </p:txBody>
      </p:sp>
      <p:sp>
        <p:nvSpPr>
          <p:cNvPr id="6163" name="TextBox 22">
            <a:hlinkClick r:id="rId11" action="ppaction://hlinksldjump" highlightClick="1">
              <a:snd r:embed="rId6" name="click.wav"/>
            </a:hlinkClick>
          </p:cNvPr>
          <p:cNvSpPr txBox="1">
            <a:spLocks noChangeArrowheads="1"/>
          </p:cNvSpPr>
          <p:nvPr/>
        </p:nvSpPr>
        <p:spPr bwMode="auto">
          <a:xfrm>
            <a:off x="34925" y="2060575"/>
            <a:ext cx="954088" cy="50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en-US" sz="1800" b="1">
                <a:solidFill>
                  <a:srgbClr val="FFFF99"/>
                </a:solidFill>
                <a:latin typeface="Arial" pitchFamily="34" charset="0"/>
              </a:rPr>
              <a:t>Aktiviti</a:t>
            </a:r>
          </a:p>
        </p:txBody>
      </p:sp>
      <p:sp>
        <p:nvSpPr>
          <p:cNvPr id="6164" name="TextBox 24">
            <a:hlinkClick r:id="rId12" action="ppaction://hlinksldjump" highlightClick="1">
              <a:snd r:embed="rId6" name="click.wav"/>
            </a:hlinkClick>
          </p:cNvPr>
          <p:cNvSpPr txBox="1">
            <a:spLocks noChangeArrowheads="1"/>
          </p:cNvSpPr>
          <p:nvPr/>
        </p:nvSpPr>
        <p:spPr bwMode="auto">
          <a:xfrm>
            <a:off x="323850" y="3028950"/>
            <a:ext cx="11461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  <a:tabLst>
                <a:tab pos="185738" algn="l"/>
              </a:tabLst>
            </a:pPr>
            <a:r>
              <a:rPr lang="en-US" sz="1800" b="1">
                <a:solidFill>
                  <a:srgbClr val="FFFF99"/>
                </a:solidFill>
                <a:latin typeface="Arial" pitchFamily="34" charset="0"/>
              </a:rPr>
              <a:t>Aktiviti 2</a:t>
            </a:r>
          </a:p>
        </p:txBody>
      </p:sp>
      <p:sp>
        <p:nvSpPr>
          <p:cNvPr id="6165" name="TextBox 25">
            <a:hlinkClick r:id="rId13" action="ppaction://hlinksldjump" highlightClick="1">
              <a:snd r:embed="rId6" name="click.wav"/>
            </a:hlinkClick>
          </p:cNvPr>
          <p:cNvSpPr txBox="1">
            <a:spLocks noChangeArrowheads="1"/>
          </p:cNvSpPr>
          <p:nvPr/>
        </p:nvSpPr>
        <p:spPr bwMode="auto">
          <a:xfrm>
            <a:off x="323850" y="3529013"/>
            <a:ext cx="11461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  <a:tabLst>
                <a:tab pos="185738" algn="l"/>
              </a:tabLst>
            </a:pPr>
            <a:r>
              <a:rPr lang="en-US" sz="1800" b="1">
                <a:solidFill>
                  <a:srgbClr val="FFFF99"/>
                </a:solidFill>
                <a:latin typeface="Arial" pitchFamily="34" charset="0"/>
              </a:rPr>
              <a:t>Aktiviti 3</a:t>
            </a:r>
          </a:p>
        </p:txBody>
      </p:sp>
      <p:sp>
        <p:nvSpPr>
          <p:cNvPr id="6166" name="TextBox 26">
            <a:hlinkClick r:id="rId14" action="ppaction://hlinksldjump" highlightClick="1">
              <a:snd r:embed="rId6" name="click.wav"/>
            </a:hlinkClick>
          </p:cNvPr>
          <p:cNvSpPr txBox="1">
            <a:spLocks noChangeArrowheads="1"/>
          </p:cNvSpPr>
          <p:nvPr/>
        </p:nvSpPr>
        <p:spPr bwMode="auto">
          <a:xfrm>
            <a:off x="323850" y="4033838"/>
            <a:ext cx="1146175" cy="455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  <a:tabLst>
                <a:tab pos="185738" algn="l"/>
              </a:tabLst>
            </a:pPr>
            <a:r>
              <a:rPr lang="en-US" sz="1800" b="1">
                <a:solidFill>
                  <a:srgbClr val="FFFF99"/>
                </a:solidFill>
                <a:latin typeface="Arial" pitchFamily="34" charset="0"/>
              </a:rPr>
              <a:t>Aktiviti 4</a:t>
            </a:r>
          </a:p>
        </p:txBody>
      </p:sp>
      <p:sp>
        <p:nvSpPr>
          <p:cNvPr id="6167" name="TextBox 27">
            <a:hlinkClick r:id="rId15" action="ppaction://hlinksldjump" highlightClick="1">
              <a:snd r:embed="rId6" name="click.wav"/>
            </a:hlinkClick>
          </p:cNvPr>
          <p:cNvSpPr txBox="1">
            <a:spLocks noChangeArrowheads="1"/>
          </p:cNvSpPr>
          <p:nvPr/>
        </p:nvSpPr>
        <p:spPr bwMode="auto">
          <a:xfrm>
            <a:off x="323850" y="4537075"/>
            <a:ext cx="11461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  <a:tabLst>
                <a:tab pos="185738" algn="l"/>
              </a:tabLst>
            </a:pPr>
            <a:r>
              <a:rPr lang="en-US" sz="1800" b="1">
                <a:solidFill>
                  <a:srgbClr val="FFFF99"/>
                </a:solidFill>
                <a:latin typeface="Arial" pitchFamily="34" charset="0"/>
              </a:rPr>
              <a:t>Aktiviti 5</a:t>
            </a:r>
          </a:p>
        </p:txBody>
      </p:sp>
      <p:sp>
        <p:nvSpPr>
          <p:cNvPr id="6168" name="TextBox 28">
            <a:hlinkClick r:id="rId16" action="ppaction://hlinksldjump" highlightClick="1">
              <a:snd r:embed="rId6" name="click.wav"/>
            </a:hlinkClick>
          </p:cNvPr>
          <p:cNvSpPr txBox="1">
            <a:spLocks noChangeArrowheads="1"/>
          </p:cNvSpPr>
          <p:nvPr/>
        </p:nvSpPr>
        <p:spPr bwMode="auto">
          <a:xfrm>
            <a:off x="323850" y="5041900"/>
            <a:ext cx="1146175" cy="455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  <a:tabLst>
                <a:tab pos="185738" algn="l"/>
              </a:tabLst>
            </a:pPr>
            <a:r>
              <a:rPr lang="en-US" sz="1800" b="1">
                <a:solidFill>
                  <a:srgbClr val="FFFF99"/>
                </a:solidFill>
                <a:latin typeface="Arial" pitchFamily="34" charset="0"/>
              </a:rPr>
              <a:t>Aktiviti 6</a:t>
            </a:r>
          </a:p>
        </p:txBody>
      </p:sp>
      <p:sp>
        <p:nvSpPr>
          <p:cNvPr id="6169" name="TextBox 29">
            <a:hlinkClick r:id="rId17" action="ppaction://hlinksldjump" highlightClick="1">
              <a:snd r:embed="rId6" name="click.wav"/>
            </a:hlinkClick>
          </p:cNvPr>
          <p:cNvSpPr txBox="1">
            <a:spLocks noChangeArrowheads="1"/>
          </p:cNvSpPr>
          <p:nvPr/>
        </p:nvSpPr>
        <p:spPr bwMode="auto">
          <a:xfrm>
            <a:off x="107950" y="1692275"/>
            <a:ext cx="14795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800" b="1">
                <a:solidFill>
                  <a:srgbClr val="FFFF99"/>
                </a:solidFill>
                <a:latin typeface="Arial" pitchFamily="34" charset="0"/>
              </a:rPr>
              <a:t>Pengenalan</a:t>
            </a:r>
            <a:endParaRPr lang="en-MY" sz="1800" b="1">
              <a:solidFill>
                <a:srgbClr val="FFFF99"/>
              </a:solidFill>
              <a:latin typeface="Arial" pitchFamily="34" charset="0"/>
            </a:endParaRPr>
          </a:p>
        </p:txBody>
      </p:sp>
      <p:sp>
        <p:nvSpPr>
          <p:cNvPr id="6170" name="TextBox 30">
            <a:hlinkClick r:id="rId18" action="ppaction://hlinksldjump" highlightClick="1">
              <a:snd r:embed="rId6" name="click.wav"/>
            </a:hlinkClick>
          </p:cNvPr>
          <p:cNvSpPr txBox="1">
            <a:spLocks noChangeArrowheads="1"/>
          </p:cNvSpPr>
          <p:nvPr/>
        </p:nvSpPr>
        <p:spPr bwMode="auto">
          <a:xfrm>
            <a:off x="328613" y="2524125"/>
            <a:ext cx="1147762" cy="50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  <a:tabLst>
                <a:tab pos="185738" algn="l"/>
              </a:tabLst>
            </a:pPr>
            <a:r>
              <a:rPr lang="en-US" sz="1800" b="1">
                <a:solidFill>
                  <a:srgbClr val="FFFF99"/>
                </a:solidFill>
                <a:latin typeface="Arial" pitchFamily="34" charset="0"/>
              </a:rPr>
              <a:t>Aktiviti 1</a:t>
            </a:r>
          </a:p>
        </p:txBody>
      </p:sp>
      <p:graphicFrame>
        <p:nvGraphicFramePr>
          <p:cNvPr id="6148" name="Object 4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7908925" y="3870325"/>
          <a:ext cx="914400" cy="771525"/>
        </p:xfrm>
        <a:graphic>
          <a:graphicData uri="http://schemas.openxmlformats.org/presentationml/2006/ole">
            <p:oleObj spid="_x0000_s6148" name="Presentation" showAsIcon="1" r:id="rId19" imgW="914400" imgH="771480" progId="PowerPoint.Show.8">
              <p:link updateAutomatic="1"/>
            </p:oleObj>
          </a:graphicData>
        </a:graphic>
      </p:graphicFrame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7" descr="Z:\newtek\_backgrounds_1.02\Tim\powerpoint templates\61-80\blue_binary\blue_binary_qx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268413"/>
            <a:ext cx="9144000" cy="563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MY" sz="3200" smtClean="0"/>
              <a:t>Pembangunan Courseware </a:t>
            </a:r>
            <a:br>
              <a:rPr lang="en-MY" sz="3200" smtClean="0"/>
            </a:br>
            <a:r>
              <a:rPr lang="en-MY" sz="3200" smtClean="0"/>
              <a:t>Berasakan Contoh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763713" y="1628775"/>
            <a:ext cx="5688012" cy="35401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1600" b="1" dirty="0">
                <a:solidFill>
                  <a:schemeClr val="bg1"/>
                </a:solidFill>
                <a:latin typeface="Arial" pitchFamily="34" charset="0"/>
              </a:rPr>
              <a:t>Aktiviti 6	: Berkongsi dan menilai</a:t>
            </a:r>
            <a:endParaRPr lang="en-MY" sz="1600" b="1" dirty="0">
              <a:solidFill>
                <a:schemeClr val="bg1"/>
              </a:solidFill>
              <a:latin typeface="Arial" pitchFamily="34" charset="0"/>
            </a:endParaRPr>
          </a:p>
          <a:p>
            <a:pPr>
              <a:defRPr/>
            </a:pPr>
            <a:endParaRPr lang="en-MY" sz="1600" b="1" dirty="0">
              <a:solidFill>
                <a:schemeClr val="bg1"/>
              </a:solidFill>
              <a:latin typeface="Arial" pitchFamily="34" charset="0"/>
            </a:endParaRPr>
          </a:p>
          <a:p>
            <a:pPr>
              <a:defRPr/>
            </a:pPr>
            <a:r>
              <a:rPr lang="en-MY" sz="1600" b="1" dirty="0">
                <a:solidFill>
                  <a:schemeClr val="bg1"/>
                </a:solidFill>
                <a:latin typeface="Arial" pitchFamily="34" charset="0"/>
              </a:rPr>
              <a:t>Objektif : </a:t>
            </a:r>
          </a:p>
          <a:p>
            <a:pPr>
              <a:defRPr/>
            </a:pPr>
            <a:r>
              <a:rPr lang="en-MY" sz="1600" dirty="0">
                <a:solidFill>
                  <a:schemeClr val="bg1"/>
                </a:solidFill>
                <a:latin typeface="Arial" pitchFamily="34" charset="0"/>
              </a:rPr>
              <a:t>Setelah menjalani aktiviti ini pelatih akan dapat:</a:t>
            </a:r>
          </a:p>
          <a:p>
            <a:pPr marL="342900" indent="-342900">
              <a:buFont typeface="+mj-lt"/>
              <a:buAutoNum type="arabicPeriod"/>
              <a:defRPr/>
            </a:pPr>
            <a:r>
              <a:rPr lang="en-MY" sz="1600" dirty="0">
                <a:solidFill>
                  <a:schemeClr val="bg1"/>
                </a:solidFill>
                <a:latin typeface="Arial" pitchFamily="34" charset="0"/>
              </a:rPr>
              <a:t>Menilai persembahan </a:t>
            </a:r>
            <a:r>
              <a:rPr lang="en-MY" sz="1600" b="1" dirty="0">
                <a:solidFill>
                  <a:schemeClr val="bg1"/>
                </a:solidFill>
                <a:latin typeface="Arial" pitchFamily="34" charset="0"/>
              </a:rPr>
              <a:t>MS PowerPoint masing-masing serta </a:t>
            </a:r>
            <a:r>
              <a:rPr lang="en-MY" sz="1600" dirty="0">
                <a:solidFill>
                  <a:schemeClr val="bg1"/>
                </a:solidFill>
                <a:latin typeface="Arial" pitchFamily="34" charset="0"/>
              </a:rPr>
              <a:t>rakan berdasarkan senarai semak yang disediakan,</a:t>
            </a:r>
          </a:p>
          <a:p>
            <a:pPr marL="342900" indent="-342900">
              <a:buFont typeface="+mj-lt"/>
              <a:buAutoNum type="arabicPeriod"/>
              <a:defRPr/>
            </a:pPr>
            <a:r>
              <a:rPr lang="en-MY" sz="1600" dirty="0">
                <a:solidFill>
                  <a:schemeClr val="bg1"/>
                </a:solidFill>
                <a:latin typeface="Arial" pitchFamily="34" charset="0"/>
              </a:rPr>
              <a:t>Berkongsi pengalaman dan pengetahuan/ kefahaman baru yang diperoleh dengan peserta kursus yang lain.  </a:t>
            </a:r>
          </a:p>
          <a:p>
            <a:pPr>
              <a:defRPr/>
            </a:pPr>
            <a:endParaRPr lang="en-MY" sz="1600" b="1" dirty="0">
              <a:solidFill>
                <a:schemeClr val="bg1"/>
              </a:solidFill>
              <a:latin typeface="Arial" pitchFamily="34" charset="0"/>
            </a:endParaRPr>
          </a:p>
          <a:p>
            <a:pPr>
              <a:defRPr/>
            </a:pPr>
            <a:r>
              <a:rPr lang="en-MY" sz="1600" b="1" dirty="0">
                <a:solidFill>
                  <a:schemeClr val="bg1"/>
                </a:solidFill>
                <a:latin typeface="Arial" pitchFamily="34" charset="0"/>
              </a:rPr>
              <a:t>Prosedur :</a:t>
            </a:r>
          </a:p>
          <a:p>
            <a:pPr marL="342900" indent="-342900">
              <a:buFont typeface="+mj-lt"/>
              <a:buAutoNum type="arabicPeriod"/>
              <a:defRPr/>
            </a:pPr>
            <a:r>
              <a:rPr lang="en-MY" sz="1600" dirty="0">
                <a:solidFill>
                  <a:schemeClr val="bg1"/>
                </a:solidFill>
                <a:latin typeface="Arial" pitchFamily="34" charset="0"/>
              </a:rPr>
              <a:t>Peserta kursus akan menilai persembahan </a:t>
            </a:r>
            <a:r>
              <a:rPr lang="en-MY" sz="1600" b="1" dirty="0">
                <a:solidFill>
                  <a:schemeClr val="bg1"/>
                </a:solidFill>
                <a:latin typeface="Arial" pitchFamily="34" charset="0"/>
              </a:rPr>
              <a:t>MS PowerPoint masing-masing s</a:t>
            </a:r>
            <a:r>
              <a:rPr lang="fi-FI" sz="1600" dirty="0">
                <a:solidFill>
                  <a:schemeClr val="bg1"/>
                </a:solidFill>
                <a:latin typeface="Arial" pitchFamily="34" charset="0"/>
              </a:rPr>
              <a:t>erta rakan berdasarkan borang penilaian courseware.</a:t>
            </a:r>
            <a:endParaRPr lang="en-MY" sz="1600" dirty="0">
              <a:solidFill>
                <a:schemeClr val="bg1"/>
              </a:solidFill>
              <a:latin typeface="Arial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0" y="1268760"/>
            <a:ext cx="1691680" cy="5373216"/>
          </a:xfrm>
          <a:prstGeom prst="rect">
            <a:avLst/>
          </a:prstGeom>
          <a:gradFill flip="none" rotWithShape="1">
            <a:gsLst>
              <a:gs pos="100000">
                <a:srgbClr val="0066FF">
                  <a:alpha val="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MY" dirty="0"/>
          </a:p>
        </p:txBody>
      </p:sp>
      <p:sp>
        <p:nvSpPr>
          <p:cNvPr id="13" name="Rectangle 12"/>
          <p:cNvSpPr/>
          <p:nvPr/>
        </p:nvSpPr>
        <p:spPr>
          <a:xfrm>
            <a:off x="7452320" y="1268760"/>
            <a:ext cx="1691680" cy="5328592"/>
          </a:xfrm>
          <a:prstGeom prst="rect">
            <a:avLst/>
          </a:prstGeom>
          <a:gradFill flip="none" rotWithShape="1">
            <a:gsLst>
              <a:gs pos="100000">
                <a:srgbClr val="0066FF">
                  <a:alpha val="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>
              <a:defRPr/>
            </a:pPr>
            <a:r>
              <a:rPr lang="en-US" sz="1800" dirty="0">
                <a:solidFill>
                  <a:schemeClr val="tx1"/>
                </a:solidFill>
              </a:rPr>
              <a:t>Lampiran/ Sumber</a:t>
            </a:r>
            <a:endParaRPr lang="en-MY" sz="1800" dirty="0">
              <a:solidFill>
                <a:schemeClr val="tx1"/>
              </a:solidFill>
            </a:endParaRPr>
          </a:p>
        </p:txBody>
      </p:sp>
      <p:pic>
        <p:nvPicPr>
          <p:cNvPr id="7180" name="Picture 14" descr="label tajuk1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22963" y="0"/>
            <a:ext cx="3221037" cy="73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81" name="Picture 15" descr="LOGO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92725" y="0"/>
            <a:ext cx="581025" cy="692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82" name="TextBox 17">
            <a:hlinkClick r:id="rId6" action="ppaction://hlinksldjump" highlightClick="1">
              <a:snd r:embed="rId7" name="click.wav"/>
            </a:hlinkClick>
          </p:cNvPr>
          <p:cNvSpPr txBox="1">
            <a:spLocks noChangeArrowheads="1"/>
          </p:cNvSpPr>
          <p:nvPr/>
        </p:nvSpPr>
        <p:spPr bwMode="auto">
          <a:xfrm>
            <a:off x="107950" y="1692275"/>
            <a:ext cx="14795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800" b="1">
                <a:solidFill>
                  <a:srgbClr val="FFFF99"/>
                </a:solidFill>
                <a:latin typeface="Arial" pitchFamily="34" charset="0"/>
              </a:rPr>
              <a:t>Pengenalan</a:t>
            </a:r>
            <a:endParaRPr lang="en-MY" sz="1800" b="1">
              <a:solidFill>
                <a:srgbClr val="FFFF99"/>
              </a:solidFill>
              <a:latin typeface="Arial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0" y="6524625"/>
            <a:ext cx="9144000" cy="360363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800" dirty="0">
                <a:solidFill>
                  <a:schemeClr val="tx1"/>
                </a:solidFill>
              </a:rPr>
              <a:t>Oleh: Noemi </a:t>
            </a:r>
            <a:r>
              <a:rPr lang="en-US" sz="1800" dirty="0" err="1">
                <a:solidFill>
                  <a:schemeClr val="tx1"/>
                </a:solidFill>
              </a:rPr>
              <a:t>Linus</a:t>
            </a:r>
            <a:r>
              <a:rPr lang="en-US" sz="1800" dirty="0">
                <a:solidFill>
                  <a:schemeClr val="tx1"/>
                </a:solidFill>
              </a:rPr>
              <a:t>, Jabatan Teknologi Pendidikan</a:t>
            </a:r>
            <a:endParaRPr lang="en-MY" sz="3200" dirty="0">
              <a:solidFill>
                <a:schemeClr val="tx1"/>
              </a:solidFill>
            </a:endParaRPr>
          </a:p>
        </p:txBody>
      </p:sp>
      <p:sp>
        <p:nvSpPr>
          <p:cNvPr id="22" name="Action Button: Forward or Next 21">
            <a:hlinkClick r:id="" action="ppaction://hlinkshowjump?jump=nextslide" highlightClick="1">
              <a:snd r:embed="rId7" name="click.wav"/>
            </a:hlinkClick>
          </p:cNvPr>
          <p:cNvSpPr/>
          <p:nvPr/>
        </p:nvSpPr>
        <p:spPr>
          <a:xfrm>
            <a:off x="8459788" y="5949950"/>
            <a:ext cx="504825" cy="358775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MY"/>
          </a:p>
        </p:txBody>
      </p:sp>
      <p:sp>
        <p:nvSpPr>
          <p:cNvPr id="23" name="Action Button: Back or Previous 22">
            <a:hlinkClick r:id="" action="ppaction://hlinkshowjump?jump=previousslide" highlightClick="1">
              <a:snd r:embed="rId7" name="click.wav"/>
            </a:hlinkClick>
          </p:cNvPr>
          <p:cNvSpPr/>
          <p:nvPr/>
        </p:nvSpPr>
        <p:spPr>
          <a:xfrm>
            <a:off x="7812088" y="5949950"/>
            <a:ext cx="504825" cy="358775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MY"/>
          </a:p>
        </p:txBody>
      </p:sp>
      <p:sp>
        <p:nvSpPr>
          <p:cNvPr id="7186" name="TextBox 23">
            <a:hlinkClick r:id="rId8" action="ppaction://hlinksldjump" highlightClick="1">
              <a:snd r:embed="rId7" name="click.wav"/>
            </a:hlinkClick>
          </p:cNvPr>
          <p:cNvSpPr txBox="1">
            <a:spLocks noChangeArrowheads="1"/>
          </p:cNvSpPr>
          <p:nvPr/>
        </p:nvSpPr>
        <p:spPr bwMode="auto">
          <a:xfrm>
            <a:off x="34925" y="2060575"/>
            <a:ext cx="954088" cy="50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en-US" sz="1800" b="1">
                <a:solidFill>
                  <a:srgbClr val="FFFF99"/>
                </a:solidFill>
                <a:latin typeface="Arial" pitchFamily="34" charset="0"/>
              </a:rPr>
              <a:t>Aktiviti</a:t>
            </a:r>
          </a:p>
        </p:txBody>
      </p:sp>
      <p:sp>
        <p:nvSpPr>
          <p:cNvPr id="7187" name="TextBox 25">
            <a:hlinkClick r:id="rId9" action="ppaction://hlinksldjump" highlightClick="1">
              <a:snd r:embed="rId7" name="click.wav"/>
            </a:hlinkClick>
          </p:cNvPr>
          <p:cNvSpPr txBox="1">
            <a:spLocks noChangeArrowheads="1"/>
          </p:cNvSpPr>
          <p:nvPr/>
        </p:nvSpPr>
        <p:spPr bwMode="auto">
          <a:xfrm>
            <a:off x="323850" y="3028950"/>
            <a:ext cx="11461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  <a:tabLst>
                <a:tab pos="185738" algn="l"/>
              </a:tabLst>
            </a:pPr>
            <a:r>
              <a:rPr lang="en-US" sz="1800" b="1">
                <a:solidFill>
                  <a:srgbClr val="FFFF99"/>
                </a:solidFill>
                <a:latin typeface="Arial" pitchFamily="34" charset="0"/>
              </a:rPr>
              <a:t>Aktiviti 2</a:t>
            </a:r>
          </a:p>
        </p:txBody>
      </p:sp>
      <p:sp>
        <p:nvSpPr>
          <p:cNvPr id="7188" name="TextBox 26">
            <a:hlinkClick r:id="rId10" action="ppaction://hlinksldjump" highlightClick="1">
              <a:snd r:embed="rId7" name="click.wav"/>
            </a:hlinkClick>
          </p:cNvPr>
          <p:cNvSpPr txBox="1">
            <a:spLocks noChangeArrowheads="1"/>
          </p:cNvSpPr>
          <p:nvPr/>
        </p:nvSpPr>
        <p:spPr bwMode="auto">
          <a:xfrm>
            <a:off x="323850" y="3529013"/>
            <a:ext cx="11461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  <a:tabLst>
                <a:tab pos="185738" algn="l"/>
              </a:tabLst>
            </a:pPr>
            <a:r>
              <a:rPr lang="en-US" sz="1800" b="1">
                <a:solidFill>
                  <a:srgbClr val="FFFF99"/>
                </a:solidFill>
                <a:latin typeface="Arial" pitchFamily="34" charset="0"/>
              </a:rPr>
              <a:t>Aktiviti 3</a:t>
            </a:r>
          </a:p>
        </p:txBody>
      </p:sp>
      <p:sp>
        <p:nvSpPr>
          <p:cNvPr id="7189" name="TextBox 27">
            <a:hlinkClick r:id="rId11" action="ppaction://hlinksldjump" highlightClick="1">
              <a:snd r:embed="rId7" name="click.wav"/>
            </a:hlinkClick>
          </p:cNvPr>
          <p:cNvSpPr txBox="1">
            <a:spLocks noChangeArrowheads="1"/>
          </p:cNvSpPr>
          <p:nvPr/>
        </p:nvSpPr>
        <p:spPr bwMode="auto">
          <a:xfrm>
            <a:off x="323850" y="4033838"/>
            <a:ext cx="1146175" cy="455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  <a:tabLst>
                <a:tab pos="185738" algn="l"/>
              </a:tabLst>
            </a:pPr>
            <a:r>
              <a:rPr lang="en-US" sz="1800" b="1">
                <a:solidFill>
                  <a:srgbClr val="FFFF99"/>
                </a:solidFill>
                <a:latin typeface="Arial" pitchFamily="34" charset="0"/>
              </a:rPr>
              <a:t>Aktiviti 4</a:t>
            </a:r>
          </a:p>
        </p:txBody>
      </p:sp>
      <p:sp>
        <p:nvSpPr>
          <p:cNvPr id="7190" name="TextBox 28">
            <a:hlinkClick r:id="rId12" action="ppaction://hlinksldjump" highlightClick="1">
              <a:snd r:embed="rId7" name="click.wav"/>
            </a:hlinkClick>
          </p:cNvPr>
          <p:cNvSpPr txBox="1">
            <a:spLocks noChangeArrowheads="1"/>
          </p:cNvSpPr>
          <p:nvPr/>
        </p:nvSpPr>
        <p:spPr bwMode="auto">
          <a:xfrm>
            <a:off x="323850" y="4537075"/>
            <a:ext cx="11461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  <a:tabLst>
                <a:tab pos="185738" algn="l"/>
              </a:tabLst>
            </a:pPr>
            <a:r>
              <a:rPr lang="en-US" sz="1800" b="1">
                <a:solidFill>
                  <a:srgbClr val="FFFF99"/>
                </a:solidFill>
                <a:latin typeface="Arial" pitchFamily="34" charset="0"/>
              </a:rPr>
              <a:t>Aktiviti 5</a:t>
            </a:r>
          </a:p>
        </p:txBody>
      </p:sp>
      <p:sp>
        <p:nvSpPr>
          <p:cNvPr id="7191" name="TextBox 29">
            <a:hlinkClick r:id="rId13" action="ppaction://hlinksldjump" highlightClick="1">
              <a:snd r:embed="rId7" name="click.wav"/>
            </a:hlinkClick>
          </p:cNvPr>
          <p:cNvSpPr txBox="1">
            <a:spLocks noChangeArrowheads="1"/>
          </p:cNvSpPr>
          <p:nvPr/>
        </p:nvSpPr>
        <p:spPr bwMode="auto">
          <a:xfrm>
            <a:off x="323850" y="5041900"/>
            <a:ext cx="1146175" cy="455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  <a:tabLst>
                <a:tab pos="185738" algn="l"/>
              </a:tabLst>
            </a:pPr>
            <a:r>
              <a:rPr lang="en-US" sz="1800" b="1">
                <a:solidFill>
                  <a:srgbClr val="FFFF99"/>
                </a:solidFill>
                <a:latin typeface="Arial" pitchFamily="34" charset="0"/>
              </a:rPr>
              <a:t>Aktiviti 6</a:t>
            </a:r>
          </a:p>
        </p:txBody>
      </p:sp>
      <p:sp>
        <p:nvSpPr>
          <p:cNvPr id="7192" name="TextBox 30">
            <a:hlinkClick r:id="rId14" action="ppaction://hlinksldjump" highlightClick="1">
              <a:snd r:embed="rId7" name="click.wav"/>
            </a:hlinkClick>
          </p:cNvPr>
          <p:cNvSpPr txBox="1">
            <a:spLocks noChangeArrowheads="1"/>
          </p:cNvSpPr>
          <p:nvPr/>
        </p:nvSpPr>
        <p:spPr bwMode="auto">
          <a:xfrm>
            <a:off x="328613" y="2524125"/>
            <a:ext cx="1147762" cy="50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  <a:tabLst>
                <a:tab pos="185738" algn="l"/>
              </a:tabLst>
            </a:pPr>
            <a:r>
              <a:rPr lang="en-US" sz="1800" b="1">
                <a:solidFill>
                  <a:srgbClr val="FFFF99"/>
                </a:solidFill>
                <a:latin typeface="Arial" pitchFamily="34" charset="0"/>
              </a:rPr>
              <a:t>Aktiviti 1</a:t>
            </a:r>
          </a:p>
        </p:txBody>
      </p:sp>
      <p:graphicFrame>
        <p:nvGraphicFramePr>
          <p:cNvPr id="7170" name="Object 5">
            <a:hlinkClick r:id="rId15" action="ppaction://hlinkfile" highlightClick="1">
              <a:snd r:embed="rId7" name="click.wav"/>
            </a:hlinkClick>
          </p:cNvPr>
          <p:cNvGraphicFramePr>
            <a:graphicFrameLocks noChangeAspect="1"/>
          </p:cNvGraphicFramePr>
          <p:nvPr/>
        </p:nvGraphicFramePr>
        <p:xfrm>
          <a:off x="7908925" y="2214563"/>
          <a:ext cx="914400" cy="771525"/>
        </p:xfrm>
        <a:graphic>
          <a:graphicData uri="http://schemas.openxmlformats.org/presentationml/2006/ole">
            <p:oleObj spid="_x0000_s7170" name="Document" showAsIcon="1" r:id="rId16" imgW="914400" imgH="771480" progId="Word.Document.12">
              <p:link updateAutomatic="1"/>
            </p:oleObj>
          </a:graphicData>
        </a:graphic>
      </p:graphicFrame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7" descr="Z:\newtek\_backgrounds_1.02\Tim\powerpoint templates\61-80\blue_binary\blue_binary_qx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268413"/>
            <a:ext cx="9144000" cy="563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MY" sz="3200" smtClean="0"/>
              <a:t>Pembangunan Courseware </a:t>
            </a:r>
            <a:br>
              <a:rPr lang="en-MY" sz="3200" smtClean="0"/>
            </a:br>
            <a:r>
              <a:rPr lang="en-MY" sz="3200" smtClean="0"/>
              <a:t>Berasakan Contoh</a:t>
            </a:r>
          </a:p>
        </p:txBody>
      </p:sp>
      <p:sp>
        <p:nvSpPr>
          <p:cNvPr id="13316" name="TextBox 5"/>
          <p:cNvSpPr txBox="1">
            <a:spLocks noChangeArrowheads="1"/>
          </p:cNvSpPr>
          <p:nvPr/>
        </p:nvSpPr>
        <p:spPr bwMode="auto">
          <a:xfrm>
            <a:off x="1763713" y="1628775"/>
            <a:ext cx="5688012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800" b="1">
                <a:solidFill>
                  <a:schemeClr val="bg1"/>
                </a:solidFill>
                <a:latin typeface="Arial" pitchFamily="34" charset="0"/>
              </a:rPr>
              <a:t>TAHNIAH! </a:t>
            </a:r>
          </a:p>
          <a:p>
            <a:pPr algn="ctr"/>
            <a:r>
              <a:rPr lang="en-US" sz="1800" b="1">
                <a:solidFill>
                  <a:schemeClr val="bg1"/>
                </a:solidFill>
                <a:latin typeface="Arial" pitchFamily="34" charset="0"/>
              </a:rPr>
              <a:t>Anda telah berjaya menghasilkan courseware.</a:t>
            </a:r>
          </a:p>
          <a:p>
            <a:pPr algn="ctr"/>
            <a:endParaRPr lang="en-US" sz="1800" b="1">
              <a:solidFill>
                <a:schemeClr val="bg1"/>
              </a:solidFill>
              <a:latin typeface="Arial" pitchFamily="34" charset="0"/>
            </a:endParaRPr>
          </a:p>
          <a:p>
            <a:pPr algn="ctr"/>
            <a:r>
              <a:rPr lang="en-US" sz="1800" b="1">
                <a:solidFill>
                  <a:schemeClr val="bg1"/>
                </a:solidFill>
                <a:latin typeface="Arial" pitchFamily="34" charset="0"/>
              </a:rPr>
              <a:t>Tekan Esc untuk keluar dari sistem.</a:t>
            </a:r>
            <a:endParaRPr lang="en-MY" sz="1800">
              <a:solidFill>
                <a:schemeClr val="bg1"/>
              </a:solidFill>
              <a:latin typeface="Arial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0" y="1268760"/>
            <a:ext cx="1691680" cy="5373216"/>
          </a:xfrm>
          <a:prstGeom prst="rect">
            <a:avLst/>
          </a:prstGeom>
          <a:gradFill flip="none" rotWithShape="1">
            <a:gsLst>
              <a:gs pos="100000">
                <a:srgbClr val="0066FF">
                  <a:alpha val="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MY" dirty="0"/>
          </a:p>
        </p:txBody>
      </p:sp>
      <p:sp>
        <p:nvSpPr>
          <p:cNvPr id="13" name="Rectangle 12"/>
          <p:cNvSpPr/>
          <p:nvPr/>
        </p:nvSpPr>
        <p:spPr>
          <a:xfrm>
            <a:off x="7452320" y="1268760"/>
            <a:ext cx="1691680" cy="5328592"/>
          </a:xfrm>
          <a:prstGeom prst="rect">
            <a:avLst/>
          </a:prstGeom>
          <a:gradFill flip="none" rotWithShape="1">
            <a:gsLst>
              <a:gs pos="100000">
                <a:srgbClr val="0066FF">
                  <a:alpha val="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>
              <a:defRPr/>
            </a:pPr>
            <a:r>
              <a:rPr lang="en-US" sz="1800" dirty="0">
                <a:solidFill>
                  <a:schemeClr val="tx1"/>
                </a:solidFill>
              </a:rPr>
              <a:t>Lampiran/ Sumber</a:t>
            </a:r>
            <a:endParaRPr lang="en-MY" sz="1800" dirty="0">
              <a:solidFill>
                <a:schemeClr val="tx1"/>
              </a:solidFill>
            </a:endParaRPr>
          </a:p>
        </p:txBody>
      </p:sp>
      <p:pic>
        <p:nvPicPr>
          <p:cNvPr id="13323" name="Picture 14" descr="label tajuk1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22963" y="0"/>
            <a:ext cx="3221037" cy="73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4" name="Picture 15" descr="LOGO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92725" y="0"/>
            <a:ext cx="581025" cy="692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25" name="TextBox 17">
            <a:hlinkClick r:id="rId5" action="ppaction://hlinksldjump" highlightClick="1">
              <a:snd r:embed="rId6" name="click.wav"/>
            </a:hlinkClick>
          </p:cNvPr>
          <p:cNvSpPr txBox="1">
            <a:spLocks noChangeArrowheads="1"/>
          </p:cNvSpPr>
          <p:nvPr/>
        </p:nvSpPr>
        <p:spPr bwMode="auto">
          <a:xfrm>
            <a:off x="107950" y="1692275"/>
            <a:ext cx="14795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800" b="1">
                <a:solidFill>
                  <a:srgbClr val="FFFF99"/>
                </a:solidFill>
                <a:latin typeface="Arial" pitchFamily="34" charset="0"/>
              </a:rPr>
              <a:t>Pengenalan</a:t>
            </a:r>
            <a:endParaRPr lang="en-MY" sz="1800" b="1">
              <a:solidFill>
                <a:srgbClr val="FFFF99"/>
              </a:solidFill>
              <a:latin typeface="Arial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0" y="6524625"/>
            <a:ext cx="9144000" cy="360363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800" dirty="0">
                <a:solidFill>
                  <a:schemeClr val="tx1"/>
                </a:solidFill>
              </a:rPr>
              <a:t>Oleh: Noemi </a:t>
            </a:r>
            <a:r>
              <a:rPr lang="en-US" sz="1800" dirty="0" err="1">
                <a:solidFill>
                  <a:schemeClr val="tx1"/>
                </a:solidFill>
              </a:rPr>
              <a:t>Linus</a:t>
            </a:r>
            <a:r>
              <a:rPr lang="en-US" sz="1800" dirty="0">
                <a:solidFill>
                  <a:schemeClr val="tx1"/>
                </a:solidFill>
              </a:rPr>
              <a:t>, Jabatan Teknologi Pendidikan</a:t>
            </a:r>
            <a:endParaRPr lang="en-MY" sz="3200" dirty="0">
              <a:solidFill>
                <a:schemeClr val="tx1"/>
              </a:solidFill>
            </a:endParaRPr>
          </a:p>
        </p:txBody>
      </p:sp>
      <p:sp>
        <p:nvSpPr>
          <p:cNvPr id="20" name="Action Button: Back or Previous 19">
            <a:hlinkClick r:id="" action="ppaction://hlinkshowjump?jump=previousslide" highlightClick="1">
              <a:snd r:embed="rId6" name="click.wav"/>
            </a:hlinkClick>
          </p:cNvPr>
          <p:cNvSpPr/>
          <p:nvPr/>
        </p:nvSpPr>
        <p:spPr>
          <a:xfrm>
            <a:off x="7812088" y="5949950"/>
            <a:ext cx="504825" cy="358775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MY"/>
          </a:p>
        </p:txBody>
      </p:sp>
      <p:sp>
        <p:nvSpPr>
          <p:cNvPr id="13328" name="TextBox 21">
            <a:hlinkClick r:id="rId7" action="ppaction://hlinksldjump" highlightClick="1">
              <a:snd r:embed="rId6" name="click.wav"/>
            </a:hlinkClick>
          </p:cNvPr>
          <p:cNvSpPr txBox="1">
            <a:spLocks noChangeArrowheads="1"/>
          </p:cNvSpPr>
          <p:nvPr/>
        </p:nvSpPr>
        <p:spPr bwMode="auto">
          <a:xfrm>
            <a:off x="34925" y="2060575"/>
            <a:ext cx="954088" cy="50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en-US" sz="1800" b="1">
                <a:solidFill>
                  <a:srgbClr val="FFFF99"/>
                </a:solidFill>
                <a:latin typeface="Arial" pitchFamily="34" charset="0"/>
              </a:rPr>
              <a:t>Aktiviti</a:t>
            </a:r>
          </a:p>
        </p:txBody>
      </p:sp>
      <p:sp>
        <p:nvSpPr>
          <p:cNvPr id="13329" name="TextBox 22">
            <a:hlinkClick r:id="rId7" action="ppaction://hlinksldjump" highlightClick="1">
              <a:snd r:embed="rId6" name="click.wav"/>
            </a:hlinkClick>
          </p:cNvPr>
          <p:cNvSpPr txBox="1">
            <a:spLocks noChangeArrowheads="1"/>
          </p:cNvSpPr>
          <p:nvPr/>
        </p:nvSpPr>
        <p:spPr bwMode="auto">
          <a:xfrm>
            <a:off x="328613" y="2524125"/>
            <a:ext cx="1147762" cy="50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  <a:tabLst>
                <a:tab pos="185738" algn="l"/>
              </a:tabLst>
            </a:pPr>
            <a:r>
              <a:rPr lang="en-US" sz="1800" b="1">
                <a:solidFill>
                  <a:srgbClr val="FFFF99"/>
                </a:solidFill>
                <a:latin typeface="Arial" pitchFamily="34" charset="0"/>
              </a:rPr>
              <a:t>Aktiviti 1</a:t>
            </a:r>
          </a:p>
        </p:txBody>
      </p:sp>
      <p:sp>
        <p:nvSpPr>
          <p:cNvPr id="13330" name="TextBox 23">
            <a:hlinkClick r:id="rId8" action="ppaction://hlinksldjump" highlightClick="1">
              <a:snd r:embed="rId6" name="click.wav"/>
            </a:hlinkClick>
          </p:cNvPr>
          <p:cNvSpPr txBox="1">
            <a:spLocks noChangeArrowheads="1"/>
          </p:cNvSpPr>
          <p:nvPr/>
        </p:nvSpPr>
        <p:spPr bwMode="auto">
          <a:xfrm>
            <a:off x="323850" y="3028950"/>
            <a:ext cx="11461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  <a:tabLst>
                <a:tab pos="185738" algn="l"/>
              </a:tabLst>
            </a:pPr>
            <a:r>
              <a:rPr lang="en-US" sz="1800" b="1">
                <a:solidFill>
                  <a:srgbClr val="FFFF99"/>
                </a:solidFill>
                <a:latin typeface="Arial" pitchFamily="34" charset="0"/>
              </a:rPr>
              <a:t>Aktiviti 2</a:t>
            </a:r>
          </a:p>
        </p:txBody>
      </p:sp>
      <p:sp>
        <p:nvSpPr>
          <p:cNvPr id="13331" name="TextBox 24">
            <a:hlinkClick r:id="rId9" action="ppaction://hlinksldjump" highlightClick="1">
              <a:snd r:embed="rId6" name="click.wav"/>
            </a:hlinkClick>
          </p:cNvPr>
          <p:cNvSpPr txBox="1">
            <a:spLocks noChangeArrowheads="1"/>
          </p:cNvSpPr>
          <p:nvPr/>
        </p:nvSpPr>
        <p:spPr bwMode="auto">
          <a:xfrm>
            <a:off x="323850" y="3529013"/>
            <a:ext cx="11461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  <a:tabLst>
                <a:tab pos="185738" algn="l"/>
              </a:tabLst>
            </a:pPr>
            <a:r>
              <a:rPr lang="en-US" sz="1800" b="1">
                <a:solidFill>
                  <a:srgbClr val="FFFF99"/>
                </a:solidFill>
                <a:latin typeface="Arial" pitchFamily="34" charset="0"/>
              </a:rPr>
              <a:t>Aktiviti 3</a:t>
            </a:r>
          </a:p>
        </p:txBody>
      </p:sp>
      <p:sp>
        <p:nvSpPr>
          <p:cNvPr id="13332" name="TextBox 25">
            <a:hlinkClick r:id="rId10" action="ppaction://hlinksldjump" highlightClick="1">
              <a:snd r:embed="rId6" name="click.wav"/>
            </a:hlinkClick>
          </p:cNvPr>
          <p:cNvSpPr txBox="1">
            <a:spLocks noChangeArrowheads="1"/>
          </p:cNvSpPr>
          <p:nvPr/>
        </p:nvSpPr>
        <p:spPr bwMode="auto">
          <a:xfrm>
            <a:off x="323850" y="4033838"/>
            <a:ext cx="1146175" cy="455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  <a:tabLst>
                <a:tab pos="185738" algn="l"/>
              </a:tabLst>
            </a:pPr>
            <a:r>
              <a:rPr lang="en-US" sz="1800" b="1">
                <a:solidFill>
                  <a:srgbClr val="FFFF99"/>
                </a:solidFill>
                <a:latin typeface="Arial" pitchFamily="34" charset="0"/>
              </a:rPr>
              <a:t>Aktiviti 4</a:t>
            </a:r>
          </a:p>
        </p:txBody>
      </p:sp>
      <p:sp>
        <p:nvSpPr>
          <p:cNvPr id="13333" name="TextBox 26">
            <a:hlinkClick r:id="rId11" action="ppaction://hlinksldjump" highlightClick="1">
              <a:snd r:embed="rId6" name="click.wav"/>
            </a:hlinkClick>
          </p:cNvPr>
          <p:cNvSpPr txBox="1">
            <a:spLocks noChangeArrowheads="1"/>
          </p:cNvSpPr>
          <p:nvPr/>
        </p:nvSpPr>
        <p:spPr bwMode="auto">
          <a:xfrm>
            <a:off x="323850" y="4537075"/>
            <a:ext cx="11461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  <a:tabLst>
                <a:tab pos="185738" algn="l"/>
              </a:tabLst>
            </a:pPr>
            <a:r>
              <a:rPr lang="en-US" sz="1800" b="1">
                <a:solidFill>
                  <a:srgbClr val="FFFF99"/>
                </a:solidFill>
                <a:latin typeface="Arial" pitchFamily="34" charset="0"/>
              </a:rPr>
              <a:t>Aktiviti 5</a:t>
            </a:r>
          </a:p>
        </p:txBody>
      </p:sp>
      <p:sp>
        <p:nvSpPr>
          <p:cNvPr id="13334" name="TextBox 27">
            <a:hlinkClick r:id="rId12" action="ppaction://hlinksldjump" highlightClick="1">
              <a:snd r:embed="rId6" name="click.wav"/>
            </a:hlinkClick>
          </p:cNvPr>
          <p:cNvSpPr txBox="1">
            <a:spLocks noChangeArrowheads="1"/>
          </p:cNvSpPr>
          <p:nvPr/>
        </p:nvSpPr>
        <p:spPr bwMode="auto">
          <a:xfrm>
            <a:off x="323850" y="5041900"/>
            <a:ext cx="1146175" cy="455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  <a:tabLst>
                <a:tab pos="185738" algn="l"/>
              </a:tabLst>
            </a:pPr>
            <a:r>
              <a:rPr lang="en-US" sz="1800" b="1">
                <a:solidFill>
                  <a:srgbClr val="FFFF99"/>
                </a:solidFill>
                <a:latin typeface="Arial" pitchFamily="34" charset="0"/>
              </a:rPr>
              <a:t>Aktiviti 6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MPROD_NEXTUNIQUEID" val="10008"/>
  <p:tag name="MMPROD_UIDATA" val="&lt;database version=&quot;6.0&quot;&gt;&lt;object type=&quot;1&quot; unique_id=&quot;10001&quot;&gt;&lt;object type=&quot;8&quot; unique_id=&quot;10002&quot;&gt;&lt;/object&gt;&lt;object type=&quot;2&quot; unique_id=&quot;10003&quot;&gt;&lt;object type=&quot;3&quot; unique_id=&quot;10004&quot;&gt;&lt;property id=&quot;20148&quot; value=&quot;5&quot;/&gt;&lt;property id=&quot;20300&quot; value=&quot;Slide 1 - &amp;quot;PENGURUSAN SUMBER&amp;quot;&quot;/&gt;&lt;property id=&quot;20307&quot; value=&quot;256&quot;/&gt;&lt;/object&gt;&lt;object type=&quot;3&quot; unique_id=&quot;10005&quot;&gt;&lt;property id=&quot;20148&quot; value=&quot;5&quot;/&gt;&lt;property id=&quot;20300&quot; value=&quot;Slide 2 - &amp;quot;Pembangunan Courseware Berasakan Contoh&amp;quot;&quot;/&gt;&lt;property id=&quot;20307&quot; value=&quot;257&quot;/&gt;&lt;/object&gt;&lt;object type=&quot;3&quot; unique_id=&quot;10006&quot;&gt;&lt;property id=&quot;20148&quot; value=&quot;5&quot;/&gt;&lt;property id=&quot;20300&quot; value=&quot;Slide 3 - &amp;quot;Pembangunan Courseware &amp;#x0D;&amp;#x0A;Berasakan Contoh&amp;quot;&quot;/&gt;&lt;property id=&quot;20307&quot; value=&quot;258&quot;/&gt;&lt;/object&gt;&lt;object type=&quot;3&quot; unique_id=&quot;10092&quot;&gt;&lt;property id=&quot;20148&quot; value=&quot;5&quot;/&gt;&lt;property id=&quot;20300&quot; value=&quot;Slide 4 - &amp;quot;Pembangunan Courseware &amp;#x0D;&amp;#x0A;Berasakan Contoh&amp;quot;&quot;/&gt;&lt;property id=&quot;20307&quot; value=&quot;262&quot;/&gt;&lt;/object&gt;&lt;object type=&quot;3&quot; unique_id=&quot;10093&quot;&gt;&lt;property id=&quot;20148&quot; value=&quot;5&quot;/&gt;&lt;property id=&quot;20300&quot; value=&quot;Slide 5 - &amp;quot;Pembangunan Courseware &amp;#x0D;&amp;#x0A;Berasakan Contoh&amp;quot;&quot;/&gt;&lt;property id=&quot;20307&quot; value=&quot;263&quot;/&gt;&lt;/object&gt;&lt;object type=&quot;3&quot; unique_id=&quot;10094&quot;&gt;&lt;property id=&quot;20148&quot; value=&quot;5&quot;/&gt;&lt;property id=&quot;20300&quot; value=&quot;Slide 6 - &amp;quot;Pembangunan Courseware &amp;#x0D;&amp;#x0A;Berasakan Contoh&amp;quot;&quot;/&gt;&lt;property id=&quot;20307&quot; value=&quot;264&quot;/&gt;&lt;/object&gt;&lt;object type=&quot;3&quot; unique_id=&quot;10095&quot;&gt;&lt;property id=&quot;20148&quot; value=&quot;5&quot;/&gt;&lt;property id=&quot;20300&quot; value=&quot;Slide 7 - &amp;quot;Pembangunan Courseware &amp;#x0D;&amp;#x0A;Berasakan Contoh&amp;quot;&quot;/&gt;&lt;property id=&quot;20307&quot; value=&quot;265&quot;/&gt;&lt;/object&gt;&lt;object type=&quot;3&quot; unique_id=&quot;10096&quot;&gt;&lt;property id=&quot;20148&quot; value=&quot;5&quot;/&gt;&lt;property id=&quot;20300&quot; value=&quot;Slide 8 - &amp;quot;Pembangunan Courseware &amp;#x0D;&amp;#x0A;Berasakan Contoh&amp;quot;&quot;/&gt;&lt;property id=&quot;20307&quot; value=&quot;266&quot;/&gt;&lt;/object&gt;&lt;object type=&quot;3&quot; unique_id=&quot;10981&quot;&gt;&lt;property id=&quot;20148&quot; value=&quot;5&quot;/&gt;&lt;property id=&quot;20300&quot; value=&quot;Slide 9 - &amp;quot;Pembangunan Courseware &amp;#x0D;&amp;#x0A;Berasakan Contoh&amp;quot;&quot;/&gt;&lt;property id=&quot;20307&quot; value=&quot;267&quot;/&gt;&lt;/object&gt;&lt;object type=&quot;3&quot; unique_id=&quot;11059&quot;&gt;&lt;property id=&quot;20148&quot; value=&quot;5&quot;/&gt;&lt;property id=&quot;20300&quot; value=&quot;Slide 10 - &amp;quot;Pembangunan Courseware &amp;#x0D;&amp;#x0A;Berasakan Contoh&amp;quot;&quot;/&gt;&lt;property id=&quot;20307&quot; value=&quot;268&quot;/&gt;&lt;/object&gt;&lt;object type=&quot;3&quot; unique_id=&quot;11096&quot;&gt;&lt;property id=&quot;20148&quot; value=&quot;5&quot;/&gt;&lt;property id=&quot;20300&quot; value=&quot;Slide 11 - &amp;quot;Pembangunan Courseware &amp;#x0D;&amp;#x0A;Berasakan Contoh&amp;quot;&quot;/&gt;&lt;property id=&quot;20307&quot; value=&quot;269&quot;/&gt;&lt;/object&gt;&lt;/object&gt;&lt;/object&gt;&lt;/database&gt;"/>
</p:tagLst>
</file>

<file path=ppt/theme/theme1.xml><?xml version="1.0" encoding="utf-8"?>
<a:theme xmlns:a="http://schemas.openxmlformats.org/drawingml/2006/main" name="excellence_in_tech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Haettenschweiler"/>
        <a:ea typeface=""/>
        <a:cs typeface=""/>
      </a:majorFont>
      <a:minorFont>
        <a:latin typeface="Franklin Gothic Demi Cond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Sample presentation slides</Template>
  <TotalTime>707</TotalTime>
  <Words>512</Words>
  <Application>Microsoft Office PowerPoint</Application>
  <PresentationFormat>On-screen Show (4:3)</PresentationFormat>
  <Paragraphs>221</Paragraphs>
  <Slides>11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Links</vt:lpstr>
      </vt:variant>
      <vt:variant>
        <vt:i4>16</vt:i4>
      </vt:variant>
      <vt:variant>
        <vt:lpstr>Slide Titles</vt:lpstr>
      </vt:variant>
      <vt:variant>
        <vt:i4>11</vt:i4>
      </vt:variant>
    </vt:vector>
  </HeadingPairs>
  <TitlesOfParts>
    <vt:vector size="34" baseType="lpstr">
      <vt:lpstr>Times New Roman</vt:lpstr>
      <vt:lpstr>Arial</vt:lpstr>
      <vt:lpstr>Haettenschweiler</vt:lpstr>
      <vt:lpstr>Franklin Gothic Demi Cond</vt:lpstr>
      <vt:lpstr>Calibri</vt:lpstr>
      <vt:lpstr>OCR A Extended</vt:lpstr>
      <vt:lpstr>excellence_in_tech</vt:lpstr>
      <vt:lpstr>C:\Users\NBLJTP\Desktop\PengurusanSumber\Kesesuaian media.pps</vt:lpstr>
      <vt:lpstr>C:\Users\NBLJTP\Desktop\PengurusanSumber\Casper.pps</vt:lpstr>
      <vt:lpstr>C:\Users\NBLJTP\Desktop\PengurusanSumber\Borang Penilaian.doc</vt:lpstr>
      <vt:lpstr>C:\Users\NBLJTP\Desktop\PengurusanSumber\Courseware ZurizanZ-PP 97-2003.ppt</vt:lpstr>
      <vt:lpstr>C:\Users\NBLJTP\Desktop\PengurusanSumber\Tanaman hiasan.ppt</vt:lpstr>
      <vt:lpstr>C:\Users\NBLJTP\Desktop\PengurusanSumber\How the Bodyworks-R.ppt</vt:lpstr>
      <vt:lpstr>C:\Users\NBLJTP\Desktop\PengurusanSumber\Presentation1.ppt</vt:lpstr>
      <vt:lpstr>C:\Users\NBLJTP\Desktop\PengurusanSumber\The Food Guide Pyramid.ppt</vt:lpstr>
      <vt:lpstr>C:\Users\NBLJTP\Desktop\PengurusanSumber\Papan Cerita.ppt</vt:lpstr>
      <vt:lpstr>C:\Users\NBLJTP\Desktop\PengurusanSumber\STORY_BOARD_6308.doc</vt:lpstr>
      <vt:lpstr>C:\Users\NBLJTP\Desktop\PengurusanSumber\Storyboard_Templates.doc</vt:lpstr>
      <vt:lpstr>C:\Users\NBLJTP\Desktop\PengurusanSumber\Ringkasan maklumat dalam slaid.docx</vt:lpstr>
      <vt:lpstr>C:\Users\NBLJTP\Desktop\PengurusanSumber\Nota PPT.docx</vt:lpstr>
      <vt:lpstr>C:\Users\NBLJTP\Desktop\PengurusanSumber\powerpoint-quick-reference-2007.pdf</vt:lpstr>
      <vt:lpstr>C:\Users\NBLJTP\Desktop\PengurusanSumber\Modul Membina Powerpoint.ppt</vt:lpstr>
      <vt:lpstr>C:\Users\NBLJTP\Desktop\PengurusanSumber\PENILAIAN COURSEWARE.docx</vt:lpstr>
      <vt:lpstr>PENGURUSAN SUMBER</vt:lpstr>
      <vt:lpstr>Pembangunan Courseware Berasakan Contoh</vt:lpstr>
      <vt:lpstr>Pembangunan Courseware  Berasakan Contoh</vt:lpstr>
      <vt:lpstr>Pembangunan Courseware  Berasakan Contoh</vt:lpstr>
      <vt:lpstr>Pembangunan Courseware  Berasakan Contoh</vt:lpstr>
      <vt:lpstr>Pembangunan Courseware  Berasakan Contoh</vt:lpstr>
      <vt:lpstr>Pembangunan Courseware  Berasakan Contoh</vt:lpstr>
      <vt:lpstr>Pembangunan Courseware  Berasakan Contoh</vt:lpstr>
      <vt:lpstr>Pembangunan Courseware  Berasakan Contoh</vt:lpstr>
      <vt:lpstr>Pembangunan Courseware  Berasakan Contoh</vt:lpstr>
      <vt:lpstr>Pembangunan Courseware  Berasakan Contoh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Pembangunan Courseware Berasaskan Contoh</dc:title>
  <dc:creator>NBLJTP</dc:creator>
  <cp:lastModifiedBy>NBLJTP</cp:lastModifiedBy>
  <cp:revision>99</cp:revision>
  <dcterms:created xsi:type="dcterms:W3CDTF">2011-05-02T13:09:09Z</dcterms:created>
  <dcterms:modified xsi:type="dcterms:W3CDTF">2011-08-04T09:02:13Z</dcterms:modified>
</cp:coreProperties>
</file>